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16"/>
  </p:notesMasterIdLst>
  <p:sldIdLst>
    <p:sldId id="259" r:id="rId2"/>
    <p:sldId id="257" r:id="rId3"/>
    <p:sldId id="258" r:id="rId4"/>
    <p:sldId id="273" r:id="rId5"/>
    <p:sldId id="274" r:id="rId6"/>
    <p:sldId id="275" r:id="rId7"/>
    <p:sldId id="260" r:id="rId8"/>
    <p:sldId id="261" r:id="rId9"/>
    <p:sldId id="262" r:id="rId10"/>
    <p:sldId id="266" r:id="rId11"/>
    <p:sldId id="263" r:id="rId12"/>
    <p:sldId id="264" r:id="rId13"/>
    <p:sldId id="268" r:id="rId14"/>
    <p:sldId id="269" r:id="rId15"/>
  </p:sldIdLst>
  <p:sldSz cx="9906000" cy="6858000" type="A4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420B"/>
    <a:srgbClr val="D6730C"/>
    <a:srgbClr val="7D3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2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9DAC2-88B5-48E8-B394-C83612E0F849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84329-EBC4-481F-9DA0-E8C36A84D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39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84329-EBC4-481F-9DA0-E8C36A84DEF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580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84329-EBC4-481F-9DA0-E8C36A84DEF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553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84329-EBC4-481F-9DA0-E8C36A84DEF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609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84329-EBC4-481F-9DA0-E8C36A84DEF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746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84329-EBC4-481F-9DA0-E8C36A84DEF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6763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84329-EBC4-481F-9DA0-E8C36A84DEF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105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84329-EBC4-481F-9DA0-E8C36A84DEF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254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84329-EBC4-481F-9DA0-E8C36A84DEF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81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84329-EBC4-481F-9DA0-E8C36A84DEF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894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84329-EBC4-481F-9DA0-E8C36A84DEF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552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84329-EBC4-481F-9DA0-E8C36A84DEF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948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84329-EBC4-481F-9DA0-E8C36A84DEF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990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84329-EBC4-481F-9DA0-E8C36A84DEF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762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84329-EBC4-481F-9DA0-E8C36A84DEF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466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9643" y="5177495"/>
            <a:ext cx="8393328" cy="1470455"/>
          </a:xfrm>
        </p:spPr>
        <p:txBody>
          <a:bodyPr anchor="ctr"/>
          <a:lstStyle>
            <a:lvl1pPr algn="ctr">
              <a:defRPr sz="4875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86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E185-EA17-4D4E-B145-7865663D73B4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1EE-11CC-4F9F-A44A-DEF7A427F2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779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69302" y="278627"/>
            <a:ext cx="2228012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8688" y="278626"/>
            <a:ext cx="64874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E185-EA17-4D4E-B145-7865663D73B4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1EE-11CC-4F9F-A44A-DEF7A427F2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537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E185-EA17-4D4E-B145-7865663D73B4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1EE-11CC-4F9F-A44A-DEF7A427F2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300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417" y="2903838"/>
            <a:ext cx="8443387" cy="1658638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6417" y="4589465"/>
            <a:ext cx="8443387" cy="1168784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6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27" indent="0">
              <a:buNone/>
              <a:defRPr sz="1462">
                <a:solidFill>
                  <a:schemeClr val="tx1">
                    <a:tint val="75000"/>
                  </a:schemeClr>
                </a:solidFill>
              </a:defRPr>
            </a:lvl3pPr>
            <a:lvl4pPr marL="11143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8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7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2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7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E185-EA17-4D4E-B145-7865663D73B4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1EE-11CC-4F9F-A44A-DEF7A427F2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751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0608" y="1585303"/>
            <a:ext cx="4362073" cy="45916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585303"/>
            <a:ext cx="4387695" cy="45916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E185-EA17-4D4E-B145-7865663D73B4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1EE-11CC-4F9F-A44A-DEF7A427F2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845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913" y="234779"/>
            <a:ext cx="8928787" cy="11801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0800000" flipV="1">
            <a:off x="481912" y="1581665"/>
            <a:ext cx="4391118" cy="923410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64" indent="0">
              <a:buNone/>
              <a:defRPr sz="1625" b="1"/>
            </a:lvl2pPr>
            <a:lvl3pPr marL="742927" indent="0">
              <a:buNone/>
              <a:defRPr sz="1462" b="1"/>
            </a:lvl3pPr>
            <a:lvl4pPr marL="1114391" indent="0">
              <a:buNone/>
              <a:defRPr sz="1300" b="1"/>
            </a:lvl4pPr>
            <a:lvl5pPr marL="1485854" indent="0">
              <a:buNone/>
              <a:defRPr sz="1300" b="1"/>
            </a:lvl5pPr>
            <a:lvl6pPr marL="1857318" indent="0">
              <a:buNone/>
              <a:defRPr sz="1300" b="1"/>
            </a:lvl6pPr>
            <a:lvl7pPr marL="2228781" indent="0">
              <a:buNone/>
              <a:defRPr sz="1300" b="1"/>
            </a:lvl7pPr>
            <a:lvl8pPr marL="2600245" indent="0">
              <a:buNone/>
              <a:defRPr sz="1300" b="1"/>
            </a:lvl8pPr>
            <a:lvl9pPr marL="2971709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1914" y="2505076"/>
            <a:ext cx="4391117" cy="3684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581665"/>
            <a:ext cx="4395786" cy="923410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64" indent="0">
              <a:buNone/>
              <a:defRPr sz="1625" b="1"/>
            </a:lvl2pPr>
            <a:lvl3pPr marL="742927" indent="0">
              <a:buNone/>
              <a:defRPr sz="1462" b="1"/>
            </a:lvl3pPr>
            <a:lvl4pPr marL="1114391" indent="0">
              <a:buNone/>
              <a:defRPr sz="1300" b="1"/>
            </a:lvl4pPr>
            <a:lvl5pPr marL="1485854" indent="0">
              <a:buNone/>
              <a:defRPr sz="1300" b="1"/>
            </a:lvl5pPr>
            <a:lvl6pPr marL="1857318" indent="0">
              <a:buNone/>
              <a:defRPr sz="1300" b="1"/>
            </a:lvl6pPr>
            <a:lvl7pPr marL="2228781" indent="0">
              <a:buNone/>
              <a:defRPr sz="1300" b="1"/>
            </a:lvl7pPr>
            <a:lvl8pPr marL="2600245" indent="0">
              <a:buNone/>
              <a:defRPr sz="1300" b="1"/>
            </a:lvl8pPr>
            <a:lvl9pPr marL="2971709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39578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E185-EA17-4D4E-B145-7865663D73B4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1EE-11CC-4F9F-A44A-DEF7A427F2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805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E185-EA17-4D4E-B145-7865663D73B4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1EE-11CC-4F9F-A44A-DEF7A427F2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657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E185-EA17-4D4E-B145-7865663D73B4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1EE-11CC-4F9F-A44A-DEF7A427F2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742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74" y="321273"/>
            <a:ext cx="324810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2080" y="321274"/>
            <a:ext cx="5555393" cy="5795321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74" y="1921473"/>
            <a:ext cx="3248103" cy="4195122"/>
          </a:xfrm>
        </p:spPr>
        <p:txBody>
          <a:bodyPr/>
          <a:lstStyle>
            <a:lvl1pPr marL="0" indent="0">
              <a:buNone/>
              <a:defRPr sz="1300"/>
            </a:lvl1pPr>
            <a:lvl2pPr marL="371464" indent="0">
              <a:buNone/>
              <a:defRPr sz="1137"/>
            </a:lvl2pPr>
            <a:lvl3pPr marL="742927" indent="0">
              <a:buNone/>
              <a:defRPr sz="975"/>
            </a:lvl3pPr>
            <a:lvl4pPr marL="1114391" indent="0">
              <a:buNone/>
              <a:defRPr sz="812"/>
            </a:lvl4pPr>
            <a:lvl5pPr marL="1485854" indent="0">
              <a:buNone/>
              <a:defRPr sz="812"/>
            </a:lvl5pPr>
            <a:lvl6pPr marL="1857318" indent="0">
              <a:buNone/>
              <a:defRPr sz="812"/>
            </a:lvl6pPr>
            <a:lvl7pPr marL="2228781" indent="0">
              <a:buNone/>
              <a:defRPr sz="812"/>
            </a:lvl7pPr>
            <a:lvl8pPr marL="2600245" indent="0">
              <a:buNone/>
              <a:defRPr sz="812"/>
            </a:lvl8pPr>
            <a:lvl9pPr marL="2971709" indent="0">
              <a:buNone/>
              <a:defRPr sz="81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E185-EA17-4D4E-B145-7865663D73B4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1EE-11CC-4F9F-A44A-DEF7A427F2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878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0881" y="593124"/>
            <a:ext cx="5997146" cy="80319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22241" y="1581665"/>
            <a:ext cx="5975786" cy="4584357"/>
          </a:xfrm>
        </p:spPr>
        <p:txBody>
          <a:bodyPr/>
          <a:lstStyle>
            <a:lvl1pPr marL="0" indent="0">
              <a:buNone/>
              <a:defRPr sz="2600"/>
            </a:lvl1pPr>
            <a:lvl2pPr marL="371464" indent="0">
              <a:buNone/>
              <a:defRPr sz="2275"/>
            </a:lvl2pPr>
            <a:lvl3pPr marL="742927" indent="0">
              <a:buNone/>
              <a:defRPr sz="1950"/>
            </a:lvl3pPr>
            <a:lvl4pPr marL="1114391" indent="0">
              <a:buNone/>
              <a:defRPr sz="1625"/>
            </a:lvl4pPr>
            <a:lvl5pPr marL="1485854" indent="0">
              <a:buNone/>
              <a:defRPr sz="1625"/>
            </a:lvl5pPr>
            <a:lvl6pPr marL="1857318" indent="0">
              <a:buNone/>
              <a:defRPr sz="1625"/>
            </a:lvl6pPr>
            <a:lvl7pPr marL="2228781" indent="0">
              <a:buNone/>
              <a:defRPr sz="1625"/>
            </a:lvl7pPr>
            <a:lvl8pPr marL="2600245" indent="0">
              <a:buNone/>
              <a:defRPr sz="1625"/>
            </a:lvl8pPr>
            <a:lvl9pPr marL="2971709" indent="0">
              <a:buNone/>
              <a:defRPr sz="1625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E185-EA17-4D4E-B145-7865663D73B4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21EE-11CC-4F9F-A44A-DEF7A427F2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021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608" y="253914"/>
            <a:ext cx="8892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7000" y="1606379"/>
            <a:ext cx="8892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AE185-EA17-4D4E-B145-7865663D73B4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F21EE-11CC-4F9F-A44A-DEF7A427F2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53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iming>
    <p:tnLst>
      <p:par>
        <p:cTn id="1" dur="indefinite" restart="never" nodeType="tmRoot"/>
      </p:par>
    </p:tnLst>
  </p:timing>
  <p:txStyles>
    <p:titleStyle>
      <a:lvl1pPr algn="ctr" defTabSz="74292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rgbClr val="BD420B"/>
          </a:solidFill>
          <a:latin typeface="+mj-lt"/>
          <a:ea typeface="+mj-ea"/>
          <a:cs typeface="+mj-cs"/>
        </a:defRPr>
      </a:lvl1pPr>
    </p:titleStyle>
    <p:bodyStyle>
      <a:lvl1pPr marL="185732" indent="-185732" algn="l" defTabSz="742927" rtl="0" eaLnBrk="1" latinLnBrk="0" hangingPunct="1">
        <a:lnSpc>
          <a:spcPct val="90000"/>
        </a:lnSpc>
        <a:spcBef>
          <a:spcPts val="812"/>
        </a:spcBef>
        <a:buFont typeface="Arial" panose="020B0604020202020204" pitchFamily="34" charset="0"/>
        <a:buChar char="•"/>
        <a:defRPr sz="2275" kern="1200">
          <a:solidFill>
            <a:srgbClr val="BD420B"/>
          </a:solidFill>
          <a:latin typeface="+mn-lt"/>
          <a:ea typeface="+mn-ea"/>
          <a:cs typeface="+mn-cs"/>
        </a:defRPr>
      </a:lvl1pPr>
      <a:lvl2pPr marL="557195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rgbClr val="BD420B"/>
          </a:solidFill>
          <a:latin typeface="+mn-lt"/>
          <a:ea typeface="+mn-ea"/>
          <a:cs typeface="+mn-cs"/>
        </a:defRPr>
      </a:lvl2pPr>
      <a:lvl3pPr marL="928659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rgbClr val="BD420B"/>
          </a:solidFill>
          <a:latin typeface="+mn-lt"/>
          <a:ea typeface="+mn-ea"/>
          <a:cs typeface="+mn-cs"/>
        </a:defRPr>
      </a:lvl3pPr>
      <a:lvl4pPr marL="1300122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rgbClr val="BD420B"/>
          </a:solidFill>
          <a:latin typeface="+mn-lt"/>
          <a:ea typeface="+mn-ea"/>
          <a:cs typeface="+mn-cs"/>
        </a:defRPr>
      </a:lvl4pPr>
      <a:lvl5pPr marL="1671586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rgbClr val="BD420B"/>
          </a:solidFill>
          <a:latin typeface="+mn-lt"/>
          <a:ea typeface="+mn-ea"/>
          <a:cs typeface="+mn-cs"/>
        </a:defRPr>
      </a:lvl5pPr>
      <a:lvl6pPr marL="2043050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414513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785977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3157440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6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927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85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318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78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600245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709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47568" y="518750"/>
            <a:ext cx="665617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ГУРТОВАЯ ЕЛЕНА ЮРЬЕВНА</a:t>
            </a:r>
            <a:endParaRPr lang="ru-RU" sz="32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05" y="1416045"/>
            <a:ext cx="3597587" cy="39876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12975" y="1440759"/>
            <a:ext cx="57994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ДОЛЖНОСТЬ: ПЕДАГОГ-ПСИХОЛОГ</a:t>
            </a: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ПЕДАГОГИЧЕСКОЙ РАБОТЫ: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РАБОТЫ: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2002-2007 (Городской центр психолого-медико-социального сопровождения диагностики и консультирования школьников);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2007-2013 (МДОУ Д/С № 61);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 2013-настоящее время (МДОУ Д/С № 139)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КАТЕГОРИЯ: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		           		КАТЕГОРИЯ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974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2370" y="263317"/>
            <a:ext cx="69247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Консультация с педагогами</a:t>
            </a:r>
            <a:endParaRPr lang="ru-RU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93" y="1103870"/>
            <a:ext cx="7320691" cy="549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5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0079" y="73847"/>
            <a:ext cx="850925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Ведущие 35-летнего юбилея МДОУ Д/С № 139</a:t>
            </a:r>
          </a:p>
          <a:p>
            <a:pPr algn="ctr"/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«Дельфин» </a:t>
            </a:r>
            <a:endParaRPr lang="ru-RU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86647"/>
            <a:ext cx="7098957" cy="532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7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4985" y="345696"/>
            <a:ext cx="90394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Праздник «Широкая масленица» в детском саду </a:t>
            </a:r>
            <a:endParaRPr lang="ru-RU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72" y="1514503"/>
            <a:ext cx="4684118" cy="35081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250" y="3138616"/>
            <a:ext cx="4577024" cy="343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3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71" y="1568218"/>
            <a:ext cx="3022535" cy="403004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9219" y="263317"/>
            <a:ext cx="88910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Участие в праздничных мероприятиях </a:t>
            </a:r>
            <a:endParaRPr lang="ru-RU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789" y="1568218"/>
            <a:ext cx="5945796" cy="393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6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71764" y="263317"/>
            <a:ext cx="44259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Работа с педагогами</a:t>
            </a: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ru-RU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972" y="1051984"/>
            <a:ext cx="7357533" cy="551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8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8936" y="370410"/>
            <a:ext cx="9484664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dirty="0" smtClean="0"/>
          </a:p>
          <a:p>
            <a:pPr algn="ctr"/>
            <a:endParaRPr lang="ru-RU" sz="4000" dirty="0"/>
          </a:p>
          <a:p>
            <a:pPr algn="ctr"/>
            <a:r>
              <a:rPr lang="ru-RU" sz="4000" dirty="0" smtClean="0"/>
              <a:t>«</a:t>
            </a:r>
            <a:r>
              <a:rPr lang="ru-RU" sz="4000" dirty="0"/>
              <a:t>Психическая организация детства исключительно прекрасна, и этой красотой и грацией своей детство обязано той непосредственности, корень которой лежит в преимущественном развитии эмоциональной сферы. » В. В. Зеньковский</a:t>
            </a:r>
            <a:endParaRPr lang="ru-RU" sz="40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76683" y="370410"/>
            <a:ext cx="3471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Мой девиз</a:t>
            </a:r>
          </a:p>
        </p:txBody>
      </p:sp>
    </p:spTree>
    <p:extLst>
      <p:ext uri="{BB962C8B-B14F-4D97-AF65-F5344CB8AC3E}">
        <p14:creationId xmlns:p14="http://schemas.microsoft.com/office/powerpoint/2010/main" val="313181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61351" y="131512"/>
            <a:ext cx="3487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Моё кредо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7643" y="1433783"/>
            <a:ext cx="8993069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ГДЕ-ТО В САМОМ СОКРОВЕННОМ УГОЛКЕ СЕРДЦА КАЖДОГО РЕБЕНКА ИМЕЕТСЯ СВОЯ СТРУНА, ОНА ЗВУЧИТ НА СВОЙ ЛАД, И ЧТОБЫ СЕРДЦЕ ОТОЗВАЛОСЬ НА МОЕ СЛОВО, НУЖНО ПРАВИЛЬНО НАСТРОИТЬСЯ НА ТОН ЭТОЙ </a:t>
            </a:r>
            <a:r>
              <a:rPr lang="ru-RU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СТРУНЫ.</a:t>
            </a:r>
            <a:r>
              <a:rPr lang="ru-RU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5168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1251" y="374339"/>
            <a:ext cx="88021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 основу своей работы с детьми ставлю следующие задачи:</a:t>
            </a:r>
            <a:endParaRPr lang="ru-RU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764862"/>
            <a:ext cx="885567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800" b="1" dirty="0" smtClean="0">
              <a:solidFill>
                <a:srgbClr val="002060"/>
              </a:solidFill>
            </a:endParaRPr>
          </a:p>
          <a:p>
            <a:pPr algn="just">
              <a:tabLst>
                <a:tab pos="449263" algn="l"/>
              </a:tabLst>
            </a:pPr>
            <a:r>
              <a:rPr lang="ru-RU" sz="3200" b="1" dirty="0" smtClean="0">
                <a:solidFill>
                  <a:srgbClr val="002060"/>
                </a:solidFill>
              </a:rPr>
              <a:t>*	Охрана жизни и укрепление психического здоровья детей.</a:t>
            </a:r>
          </a:p>
          <a:p>
            <a:pPr algn="just">
              <a:tabLst>
                <a:tab pos="449263" algn="l"/>
              </a:tabLst>
            </a:pPr>
            <a:r>
              <a:rPr lang="ru-RU" sz="3200" b="1" dirty="0" smtClean="0">
                <a:solidFill>
                  <a:srgbClr val="002060"/>
                </a:solidFill>
              </a:rPr>
              <a:t>*	Обеспечение эмоционально-волевого, социально-личностного и познавательного развития детей.</a:t>
            </a:r>
          </a:p>
          <a:p>
            <a:pPr algn="just">
              <a:tabLst>
                <a:tab pos="449263" algn="l"/>
              </a:tabLst>
            </a:pPr>
            <a:r>
              <a:rPr lang="ru-RU" sz="3200" b="1" dirty="0" smtClean="0">
                <a:solidFill>
                  <a:srgbClr val="002060"/>
                </a:solidFill>
              </a:rPr>
              <a:t>*	Оказание консультативной и методической помощи родителям и педагогам по вопросам воспитания, обучения и развития детей.</a:t>
            </a:r>
          </a:p>
          <a:p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07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1251" y="374339"/>
            <a:ext cx="88021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Участие в работе конференций, семинаров и круглых столов</a:t>
            </a:r>
            <a:endParaRPr lang="ru-RU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764862"/>
            <a:ext cx="885567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449263" algn="l"/>
              </a:tabLst>
            </a:pPr>
            <a:r>
              <a:rPr lang="ru-RU" sz="2400" b="1" dirty="0" smtClean="0">
                <a:solidFill>
                  <a:srgbClr val="002060"/>
                </a:solidFill>
              </a:rPr>
              <a:t>*	Формирование предпосылок универсальных учебных действий в процессе эмоционально-волевой готовности детей к школе (для педагогов).</a:t>
            </a:r>
          </a:p>
          <a:p>
            <a:pPr algn="just">
              <a:tabLst>
                <a:tab pos="449263" algn="l"/>
              </a:tabLst>
            </a:pPr>
            <a:r>
              <a:rPr lang="ru-RU" sz="2400" b="1" dirty="0" smtClean="0">
                <a:solidFill>
                  <a:srgbClr val="002060"/>
                </a:solidFill>
              </a:rPr>
              <a:t>*	</a:t>
            </a:r>
            <a:r>
              <a:rPr lang="ru-RU" sz="2400" b="1" dirty="0">
                <a:solidFill>
                  <a:srgbClr val="002060"/>
                </a:solidFill>
              </a:rPr>
              <a:t>Городской обучающий семинар-практикум  по курсовой подготовке </a:t>
            </a:r>
          </a:p>
          <a:p>
            <a:pPr algn="just">
              <a:tabLst>
                <a:tab pos="449263" algn="l"/>
              </a:tabLst>
            </a:pPr>
            <a:r>
              <a:rPr lang="ru-RU" sz="2400" b="1" dirty="0" smtClean="0">
                <a:solidFill>
                  <a:srgbClr val="002060"/>
                </a:solidFill>
              </a:rPr>
              <a:t>Сетевое </a:t>
            </a:r>
            <a:r>
              <a:rPr lang="ru-RU" sz="2400" b="1" dirty="0">
                <a:solidFill>
                  <a:srgbClr val="002060"/>
                </a:solidFill>
              </a:rPr>
              <a:t>взаимодействие дошкольных образовательных учреждений</a:t>
            </a:r>
          </a:p>
          <a:p>
            <a:pPr algn="just">
              <a:tabLst>
                <a:tab pos="449263" algn="l"/>
              </a:tabLst>
            </a:pPr>
            <a:r>
              <a:rPr lang="ru-RU" sz="2400" b="1" dirty="0">
                <a:solidFill>
                  <a:srgbClr val="002060"/>
                </a:solidFill>
              </a:rPr>
              <a:t> при департаменте образования мэрии г. Ярославля ГЦРО</a:t>
            </a:r>
          </a:p>
          <a:p>
            <a:pPr algn="just">
              <a:tabLst>
                <a:tab pos="449263" algn="l"/>
              </a:tabLst>
            </a:pPr>
            <a:r>
              <a:rPr lang="ru-RU" sz="2400" b="1" dirty="0">
                <a:solidFill>
                  <a:srgbClr val="002060"/>
                </a:solidFill>
              </a:rPr>
              <a:t> «Повышение профессиональной компетенции педагогов  и управленцев, мотивированных к освоению технологии «Ситуация» Л.Г. </a:t>
            </a:r>
            <a:r>
              <a:rPr lang="ru-RU" sz="2400" b="1" dirty="0" err="1">
                <a:solidFill>
                  <a:srgbClr val="002060"/>
                </a:solidFill>
              </a:rPr>
              <a:t>Петерсон</a:t>
            </a:r>
            <a:r>
              <a:rPr lang="ru-RU" sz="2400" b="1" dirty="0">
                <a:solidFill>
                  <a:srgbClr val="002060"/>
                </a:solidFill>
              </a:rPr>
              <a:t> и программы  «Мир открытий» в условиях реализации ФГОС ДО»</a:t>
            </a:r>
          </a:p>
          <a:p>
            <a:pPr algn="just">
              <a:tabLst>
                <a:tab pos="449263" algn="l"/>
              </a:tabLst>
            </a:pPr>
            <a:r>
              <a:rPr lang="ru-RU" sz="2400" b="1" dirty="0">
                <a:solidFill>
                  <a:srgbClr val="002060"/>
                </a:solidFill>
              </a:rPr>
              <a:t>Тема: «Дидактические принципы технологии «Ситуация</a:t>
            </a:r>
            <a:r>
              <a:rPr lang="ru-RU" sz="2400" b="1" dirty="0" smtClean="0">
                <a:solidFill>
                  <a:srgbClr val="002060"/>
                </a:solidFill>
              </a:rPr>
              <a:t>».</a:t>
            </a:r>
          </a:p>
          <a:p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32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1251" y="374339"/>
            <a:ext cx="88021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Работа по приоритетному направлению</a:t>
            </a:r>
            <a:endParaRPr lang="ru-RU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8067" y="1668356"/>
            <a:ext cx="885567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800" b="1" dirty="0" smtClean="0">
              <a:solidFill>
                <a:srgbClr val="002060"/>
              </a:solidFill>
            </a:endParaRPr>
          </a:p>
          <a:p>
            <a:pPr algn="just">
              <a:tabLst>
                <a:tab pos="449263" algn="l"/>
              </a:tabLst>
            </a:pPr>
            <a:r>
              <a:rPr lang="ru-RU" sz="2800" b="1" dirty="0">
                <a:solidFill>
                  <a:srgbClr val="002060"/>
                </a:solidFill>
              </a:rPr>
              <a:t>*	Составлен тематический план по развитию эмоционально-волевой сферы (средняя, старшая, подготовительная группы).</a:t>
            </a:r>
          </a:p>
          <a:p>
            <a:pPr algn="just">
              <a:tabLst>
                <a:tab pos="449263" algn="l"/>
              </a:tabLst>
            </a:pPr>
            <a:r>
              <a:rPr lang="ru-RU" sz="2800" b="1" dirty="0" smtClean="0">
                <a:solidFill>
                  <a:srgbClr val="002060"/>
                </a:solidFill>
              </a:rPr>
              <a:t>*</a:t>
            </a:r>
            <a:r>
              <a:rPr lang="ru-RU" sz="2800" b="1" dirty="0">
                <a:solidFill>
                  <a:srgbClr val="002060"/>
                </a:solidFill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</a:rPr>
              <a:t>Накопление   практического материала </a:t>
            </a:r>
            <a:r>
              <a:rPr lang="ru-RU" sz="2800" b="1" dirty="0">
                <a:solidFill>
                  <a:srgbClr val="002060"/>
                </a:solidFill>
              </a:rPr>
              <a:t>для занятий с детьми.</a:t>
            </a:r>
          </a:p>
          <a:p>
            <a:pPr>
              <a:tabLst>
                <a:tab pos="449263" algn="l"/>
              </a:tabLst>
            </a:pPr>
            <a:r>
              <a:rPr lang="ru-RU" sz="2800" b="1" dirty="0" smtClean="0">
                <a:solidFill>
                  <a:srgbClr val="002060"/>
                </a:solidFill>
              </a:rPr>
              <a:t>*	Оформление психологической информации для родителей на информационном стенде.</a:t>
            </a:r>
            <a:endParaRPr lang="ru-RU" sz="2800" b="1" dirty="0">
              <a:solidFill>
                <a:srgbClr val="002060"/>
              </a:solidFill>
            </a:endParaRPr>
          </a:p>
          <a:p>
            <a:pPr>
              <a:tabLst>
                <a:tab pos="449263" algn="l"/>
              </a:tabLst>
            </a:pPr>
            <a:r>
              <a:rPr lang="ru-RU" sz="2800" b="1" dirty="0">
                <a:solidFill>
                  <a:srgbClr val="002060"/>
                </a:solidFill>
              </a:rPr>
              <a:t>*	</a:t>
            </a:r>
            <a:r>
              <a:rPr lang="ru-RU" sz="2800" b="1" dirty="0" smtClean="0">
                <a:solidFill>
                  <a:srgbClr val="002060"/>
                </a:solidFill>
              </a:rPr>
              <a:t>Сбор и размещение информации в ежеквартальной газете «Дельфиненок».</a:t>
            </a:r>
            <a:endParaRPr lang="ru-RU" sz="2800" b="1" dirty="0">
              <a:solidFill>
                <a:srgbClr val="002060"/>
              </a:solidFill>
            </a:endParaRPr>
          </a:p>
          <a:p>
            <a:endParaRPr lang="ru-RU" sz="3200" b="1" dirty="0">
              <a:solidFill>
                <a:srgbClr val="002060"/>
              </a:solidFill>
            </a:endParaRPr>
          </a:p>
          <a:p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0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95232" y="123274"/>
            <a:ext cx="54190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Занятия с детьми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5" y="1046604"/>
            <a:ext cx="4512276" cy="33842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714" y="3089189"/>
            <a:ext cx="4577037" cy="343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7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232" y="3110238"/>
            <a:ext cx="4715133" cy="35363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95232" y="123274"/>
            <a:ext cx="5538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Изучение эмоций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87" y="1046604"/>
            <a:ext cx="4145793" cy="31093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547" y="1046604"/>
            <a:ext cx="4145793" cy="310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5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0487" y="73847"/>
            <a:ext cx="944842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Обучающий семинар-практикум </a:t>
            </a:r>
          </a:p>
          <a:p>
            <a:pPr algn="ctr"/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«Дидактические принципы технологии «Ситуация»</a:t>
            </a:r>
            <a:endParaRPr lang="ru-RU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12" y="1275127"/>
            <a:ext cx="7007994" cy="521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8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ISPRING_RESOURCE_PATHS_HASH_2" val="7052d3b26afcc2ca5c5f99ef836d1123ea9b716"/>
</p:tagLst>
</file>

<file path=ppt/theme/theme1.xml><?xml version="1.0" encoding="utf-8"?>
<a:theme xmlns:a="http://schemas.openxmlformats.org/drawingml/2006/main" name="Шаблон fon.presen.ru 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2" id="{A060CA3E-2F0B-4D42-8CDD-1F2E9EB12046}" vid="{30F8E240-81B2-46CA-B08D-270D28795C5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с правовой информацией</Template>
  <TotalTime>290</TotalTime>
  <Words>199</Words>
  <Application>Microsoft Office PowerPoint</Application>
  <PresentationFormat>Лист A4 (210x297 мм)</PresentationFormat>
  <Paragraphs>60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Шаблон fon.presen.ru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Мягкий оранжевый цвет 1304301135</dc:title>
  <dc:creator>Олег Л.</dc:creator>
  <cp:lastModifiedBy>alex222</cp:lastModifiedBy>
  <cp:revision>38</cp:revision>
  <dcterms:created xsi:type="dcterms:W3CDTF">2013-04-30T08:37:04Z</dcterms:created>
  <dcterms:modified xsi:type="dcterms:W3CDTF">2014-10-29T17:30:20Z</dcterms:modified>
</cp:coreProperties>
</file>