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7" r:id="rId2"/>
    <p:sldId id="273" r:id="rId3"/>
    <p:sldId id="263" r:id="rId4"/>
    <p:sldId id="264" r:id="rId5"/>
    <p:sldId id="260" r:id="rId6"/>
    <p:sldId id="262" r:id="rId7"/>
    <p:sldId id="265" r:id="rId8"/>
    <p:sldId id="266" r:id="rId9"/>
    <p:sldId id="268" r:id="rId10"/>
    <p:sldId id="270" r:id="rId11"/>
    <p:sldId id="275" r:id="rId12"/>
    <p:sldId id="274" r:id="rId13"/>
    <p:sldId id="276" r:id="rId14"/>
    <p:sldId id="277" r:id="rId15"/>
    <p:sldId id="278" r:id="rId16"/>
    <p:sldId id="280" r:id="rId17"/>
    <p:sldId id="279" r:id="rId18"/>
    <p:sldId id="281" r:id="rId19"/>
    <p:sldId id="282" r:id="rId20"/>
    <p:sldId id="28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  <a:srgbClr val="9999FF"/>
    <a:srgbClr val="736C13"/>
    <a:srgbClr val="A50021"/>
    <a:srgbClr val="E89E8A"/>
    <a:srgbClr val="003300"/>
    <a:srgbClr val="000B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41" autoAdjust="0"/>
  </p:normalViewPr>
  <p:slideViewPr>
    <p:cSldViewPr>
      <p:cViewPr varScale="1">
        <p:scale>
          <a:sx n="83" d="100"/>
          <a:sy n="83" d="100"/>
        </p:scale>
        <p:origin x="-152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97F4E-DBBF-4866-90BA-F6F2F2885DD8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E1329-2A3D-44B5-A63E-88DAF9F02E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893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5D51B43-119E-481C-ACBA-4072B7C69456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A989077-91B9-4CA4-8148-5C411B19F1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D51B43-119E-481C-ACBA-4072B7C69456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989077-91B9-4CA4-8148-5C411B19F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D51B43-119E-481C-ACBA-4072B7C69456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989077-91B9-4CA4-8148-5C411B19F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D51B43-119E-481C-ACBA-4072B7C69456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989077-91B9-4CA4-8148-5C411B19F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5D51B43-119E-481C-ACBA-4072B7C69456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A989077-91B9-4CA4-8148-5C411B19F1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D51B43-119E-481C-ACBA-4072B7C69456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A989077-91B9-4CA4-8148-5C411B19F1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D51B43-119E-481C-ACBA-4072B7C69456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A989077-91B9-4CA4-8148-5C411B19F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D51B43-119E-481C-ACBA-4072B7C69456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989077-91B9-4CA4-8148-5C411B19F1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D51B43-119E-481C-ACBA-4072B7C69456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989077-91B9-4CA4-8148-5C411B19F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5D51B43-119E-481C-ACBA-4072B7C69456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A989077-91B9-4CA4-8148-5C411B19F1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5D51B43-119E-481C-ACBA-4072B7C69456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A989077-91B9-4CA4-8148-5C411B19F1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5D51B43-119E-481C-ACBA-4072B7C69456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1A989077-91B9-4CA4-8148-5C411B19F1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bv10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5252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76672"/>
            <a:ext cx="3312368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 prst="angle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0" y="3712964"/>
            <a:ext cx="9144000" cy="230832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/>
            <a:r>
              <a:rPr lang="ru-RU" sz="2000" dirty="0" smtClean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chemeClr val="accent6">
                    <a:lumMod val="10000"/>
                  </a:schemeClr>
                </a:solidFill>
              </a:rPr>
              <a:t>История Лего начинается еще с 1932 года. В Дании в это время некий </a:t>
            </a:r>
          </a:p>
          <a:p>
            <a:pPr algn="just"/>
            <a:endParaRPr lang="ru-RU" sz="2000" dirty="0" smtClean="0">
              <a:ln>
                <a:solidFill>
                  <a:schemeClr val="accent6">
                    <a:lumMod val="10000"/>
                  </a:schemeClr>
                </a:solidFill>
              </a:ln>
              <a:solidFill>
                <a:schemeClr val="accent6">
                  <a:lumMod val="10000"/>
                </a:schemeClr>
              </a:solidFill>
            </a:endParaRPr>
          </a:p>
          <a:p>
            <a:pPr algn="just"/>
            <a:r>
              <a:rPr lang="ru-RU" sz="2000" dirty="0" smtClean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chemeClr val="accent6">
                    <a:lumMod val="10000"/>
                  </a:schemeClr>
                </a:solidFill>
              </a:rPr>
              <a:t>человек по имени Оле Кирк Кристиансен основал небольшую </a:t>
            </a:r>
          </a:p>
          <a:p>
            <a:pPr algn="just"/>
            <a:endParaRPr lang="ru-RU" sz="2000" dirty="0" smtClean="0">
              <a:ln>
                <a:solidFill>
                  <a:schemeClr val="accent6">
                    <a:lumMod val="10000"/>
                  </a:schemeClr>
                </a:solidFill>
              </a:ln>
              <a:solidFill>
                <a:schemeClr val="accent6">
                  <a:lumMod val="10000"/>
                </a:schemeClr>
              </a:solidFill>
            </a:endParaRPr>
          </a:p>
          <a:p>
            <a:pPr algn="just"/>
            <a:r>
              <a:rPr lang="ru-RU" sz="2000" dirty="0" smtClean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chemeClr val="accent6">
                    <a:lumMod val="10000"/>
                  </a:schemeClr>
                </a:solidFill>
              </a:rPr>
              <a:t>компанию, которая производила различные товары из дерева для </a:t>
            </a:r>
          </a:p>
          <a:p>
            <a:pPr algn="just"/>
            <a:endParaRPr lang="ru-RU" sz="2000" dirty="0" smtClean="0">
              <a:ln>
                <a:solidFill>
                  <a:schemeClr val="accent6">
                    <a:lumMod val="10000"/>
                  </a:schemeClr>
                </a:solidFill>
              </a:ln>
              <a:solidFill>
                <a:schemeClr val="accent6">
                  <a:lumMod val="10000"/>
                </a:schemeClr>
              </a:solidFill>
            </a:endParaRPr>
          </a:p>
          <a:p>
            <a:pPr algn="just"/>
            <a:r>
              <a:rPr lang="ru-RU" sz="2000" dirty="0" smtClean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chemeClr val="accent6">
                    <a:lumMod val="10000"/>
                  </a:schemeClr>
                </a:solidFill>
              </a:rPr>
              <a:t>хозяйственных нужд: начиная от прищепок и заканчивая стремянками</a:t>
            </a:r>
            <a:r>
              <a:rPr lang="ru-RU" sz="2400" dirty="0" smtClean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chemeClr val="accent6">
                    <a:lumMod val="10000"/>
                  </a:schemeClr>
                </a:solidFill>
              </a:rPr>
              <a:t>.</a:t>
            </a:r>
            <a:endParaRPr lang="ru-RU" sz="2400" dirty="0">
              <a:ln>
                <a:solidFill>
                  <a:schemeClr val="accent6">
                    <a:lumMod val="10000"/>
                  </a:schemeClr>
                </a:solidFill>
              </a:ln>
              <a:solidFill>
                <a:schemeClr val="accent6">
                  <a:lumMod val="10000"/>
                </a:schemeClr>
              </a:solidFill>
            </a:endParaRPr>
          </a:p>
        </p:txBody>
      </p:sp>
      <p:pic>
        <p:nvPicPr>
          <p:cNvPr id="9" name="Рисунок 8" descr="lego_pic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116632"/>
            <a:ext cx="3888432" cy="28803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bv10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1206085411_byaki-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2348880"/>
            <a:ext cx="3275856" cy="4509120"/>
          </a:xfrm>
          <a:prstGeom prst="rect">
            <a:avLst/>
          </a:prstGeom>
        </p:spPr>
      </p:pic>
      <p:pic>
        <p:nvPicPr>
          <p:cNvPr id="7" name="Рисунок 6" descr="obama_lego_467125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188640"/>
            <a:ext cx="5572125" cy="4143375"/>
          </a:xfrm>
          <a:prstGeom prst="rect">
            <a:avLst/>
          </a:prstGeom>
        </p:spPr>
      </p:pic>
      <p:sp>
        <p:nvSpPr>
          <p:cNvPr id="12" name="Выноска со стрелкой вверх 11"/>
          <p:cNvSpPr/>
          <p:nvPr/>
        </p:nvSpPr>
        <p:spPr>
          <a:xfrm>
            <a:off x="179512" y="4293096"/>
            <a:ext cx="5256584" cy="2304256"/>
          </a:xfrm>
          <a:prstGeom prst="upArrow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Тысячи человек собрались чтобы стать свидетелями инаугурации </a:t>
            </a:r>
          </a:p>
          <a:p>
            <a:r>
              <a:rPr lang="ru-RU" dirty="0" smtClean="0"/>
              <a:t>Барака </a:t>
            </a:r>
            <a:r>
              <a:rPr lang="ru-RU" dirty="0" err="1" smtClean="0"/>
              <a:t>Обамы</a:t>
            </a:r>
            <a:r>
              <a:rPr lang="ru-RU" dirty="0" smtClean="0"/>
              <a:t> (</a:t>
            </a:r>
            <a:r>
              <a:rPr lang="ru-RU" dirty="0" err="1" smtClean="0"/>
              <a:t>Legoland</a:t>
            </a:r>
            <a:r>
              <a:rPr lang="ru-RU" dirty="0" smtClean="0"/>
              <a:t>, Калифорния.)</a:t>
            </a:r>
            <a:endParaRPr lang="ru-RU" dirty="0"/>
          </a:p>
        </p:txBody>
      </p:sp>
      <p:sp>
        <p:nvSpPr>
          <p:cNvPr id="13" name="Выноска со стрелкой вниз 12"/>
          <p:cNvSpPr/>
          <p:nvPr/>
        </p:nvSpPr>
        <p:spPr>
          <a:xfrm>
            <a:off x="5796136" y="404664"/>
            <a:ext cx="3203848" cy="1800200"/>
          </a:xfrm>
          <a:prstGeom prst="downArrow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Собор Василия Блаженного — главный храм Москвы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Дидактическая игра </a:t>
            </a:r>
            <a:br>
              <a:rPr lang="ru-RU" dirty="0" smtClean="0"/>
            </a:br>
            <a:r>
              <a:rPr lang="ru-RU" dirty="0" smtClean="0"/>
              <a:t>«Собери модель    по   памяти»</a:t>
            </a:r>
            <a:endParaRPr lang="ru-RU" dirty="0"/>
          </a:p>
        </p:txBody>
      </p:sp>
      <p:pic>
        <p:nvPicPr>
          <p:cNvPr id="1027" name="Picture 3" descr="C:\Documents and Settings\Администратор\Рабочий стол\P92603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352839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Администратор\Рабочий стол\P92603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60848"/>
            <a:ext cx="383691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557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Спонтанные коллективные ЛЕГО-игры     </a:t>
            </a:r>
            <a:endParaRPr lang="ru-RU" dirty="0"/>
          </a:p>
        </p:txBody>
      </p:sp>
      <p:pic>
        <p:nvPicPr>
          <p:cNvPr id="2050" name="Picture 2" descr="C:\Documents and Settings\Администратор\Рабочий стол\PA0903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96215"/>
            <a:ext cx="7704856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947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Самостоятельное конструирование по схемам</a:t>
            </a:r>
            <a:endParaRPr lang="ru-RU" dirty="0"/>
          </a:p>
        </p:txBody>
      </p:sp>
      <p:pic>
        <p:nvPicPr>
          <p:cNvPr id="3074" name="Picture 2" descr="C:\Documents and Settings\Администратор\Рабочий стол\PA0903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628800"/>
            <a:ext cx="424847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Администратор\Рабочий стол\P92603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84984"/>
            <a:ext cx="3528392" cy="288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10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Угадай сказку</a:t>
            </a:r>
            <a:endParaRPr lang="ru-RU" dirty="0"/>
          </a:p>
        </p:txBody>
      </p:sp>
      <p:pic>
        <p:nvPicPr>
          <p:cNvPr id="3" name="Рисунок 2" descr="http://www.zapilili.ru/pics/1/29/bd291c910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1484785"/>
            <a:ext cx="741682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6988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Угадай сказку</a:t>
            </a:r>
          </a:p>
        </p:txBody>
      </p:sp>
      <p:pic>
        <p:nvPicPr>
          <p:cNvPr id="3" name="Рисунок 2" descr="http://www.zapilili.ru/pics/1/29/72d9729cd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1484785"/>
            <a:ext cx="7128791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7530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Угадай сказку</a:t>
            </a:r>
          </a:p>
        </p:txBody>
      </p:sp>
      <p:pic>
        <p:nvPicPr>
          <p:cNvPr id="3" name="Рисунок 2" descr="http://www.zapilili.ru/pics/1/29/f530d777cc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1556793"/>
            <a:ext cx="748883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1310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Угадай сказку</a:t>
            </a:r>
          </a:p>
        </p:txBody>
      </p:sp>
      <p:pic>
        <p:nvPicPr>
          <p:cNvPr id="3" name="Рисунок 2" descr="http://www.zapilili.ru/pics/1/29/65f18652c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1556792"/>
            <a:ext cx="7488831" cy="48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4628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Угадай сказку</a:t>
            </a:r>
          </a:p>
        </p:txBody>
      </p:sp>
      <p:pic>
        <p:nvPicPr>
          <p:cNvPr id="3" name="Рисунок 2" descr="http://www.zapilili.ru/pics/1/29/a505c0020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1757997"/>
            <a:ext cx="7416823" cy="4767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4234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Угадай сказку</a:t>
            </a:r>
          </a:p>
        </p:txBody>
      </p:sp>
      <p:pic>
        <p:nvPicPr>
          <p:cNvPr id="3" name="Рисунок 2" descr="http://www.zapilili.ru/pics/1/29/3dcb3abc2b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1700808"/>
            <a:ext cx="750671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7982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bv100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323528" y="260649"/>
            <a:ext cx="849694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Детские игрушки в то время почти не выпускались. Кристиансен решил создать развивающую игру, которая будет интересна, прежде всего, его 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собственному ребенку.  </a:t>
            </a:r>
          </a:p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В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 то время и начали  появляться </a:t>
            </a:r>
          </a:p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самые первые игрушки Лего, выполненные еще из дерева.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Рисунок 7" descr="nov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1124744"/>
            <a:ext cx="6387852" cy="316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1241404459_classics-in-lego-04.jpg"/>
          <p:cNvPicPr>
            <a:picLocks noChangeAspect="1"/>
          </p:cNvPicPr>
          <p:nvPr/>
        </p:nvPicPr>
        <p:blipFill>
          <a:blip r:embed="rId4" cstate="print"/>
          <a:srcRect l="26241" t="15919" r="40280" b="9722"/>
          <a:stretch>
            <a:fillRect/>
          </a:stretch>
        </p:blipFill>
        <p:spPr>
          <a:xfrm>
            <a:off x="7020272" y="3501008"/>
            <a:ext cx="2123728" cy="33569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4032_s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3140968"/>
            <a:ext cx="2163564" cy="2006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Угадай сказку</a:t>
            </a:r>
          </a:p>
        </p:txBody>
      </p:sp>
      <p:pic>
        <p:nvPicPr>
          <p:cNvPr id="3" name="Рисунок 2" descr="http://www.zapilili.ru/pics/1/29/3ab5e66f4c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1468771"/>
            <a:ext cx="7704855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9791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v10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251520" y="0"/>
            <a:ext cx="840668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B22"/>
                </a:solidFill>
              </a:rPr>
              <a:t>В 1934 г. появилось на свет слово LEGO, которое образовалось от выражения "LEg GOdt", что в переводе с датского означает "увлекательная игра".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just"/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В настоящее время LEGO - название компании и ее продукции. Позднее было установлено, что в переводе с латыни данное выражение означает "я учусь", "я складываю".</a:t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endParaRPr lang="ru-RU" sz="2400" dirty="0">
              <a:solidFill>
                <a:schemeClr val="accent6">
                  <a:lumMod val="5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" name="Рисунок 6" descr="le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628800"/>
            <a:ext cx="2695575" cy="26955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 descr="5932-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1484784"/>
            <a:ext cx="5334000" cy="3619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v103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1292436464_lego-dupl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700808"/>
            <a:ext cx="3810000" cy="46101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7504" y="116633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blipFill>
                  <a:blip r:embed="rId4"/>
                  <a:tile tx="0" ty="0" sx="100000" sy="100000" flip="none" algn="tl"/>
                </a:blipFill>
              </a:rPr>
              <a:t>С 1947 года магазин игрушек Лего получил патент на изготовление </a:t>
            </a:r>
          </a:p>
          <a:p>
            <a:endParaRPr lang="ru-RU" dirty="0" smtClean="0">
              <a:ln>
                <a:solidFill>
                  <a:schemeClr val="accent5">
                    <a:lumMod val="50000"/>
                  </a:schemeClr>
                </a:solidFill>
              </a:ln>
              <a:blipFill>
                <a:blip r:embed="rId4"/>
                <a:tile tx="0" ty="0" sx="100000" sy="100000" flip="none" algn="tl"/>
              </a:blipFill>
            </a:endParaRPr>
          </a:p>
          <a:p>
            <a:r>
              <a:rPr lang="ru-RU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blipFill>
                  <a:blip r:embed="rId4"/>
                  <a:tile tx="0" ty="0" sx="100000" sy="100000" flip="none" algn="tl"/>
                </a:blipFill>
              </a:rPr>
              <a:t>разработки английского психолога небольшого пластикового кубика – </a:t>
            </a:r>
          </a:p>
          <a:p>
            <a:endParaRPr lang="ru-RU" dirty="0" smtClean="0">
              <a:ln>
                <a:solidFill>
                  <a:schemeClr val="accent5">
                    <a:lumMod val="50000"/>
                  </a:schemeClr>
                </a:solidFill>
              </a:ln>
              <a:blipFill>
                <a:blip r:embed="rId4"/>
                <a:tile tx="0" ty="0" sx="100000" sy="100000" flip="none" algn="tl"/>
              </a:blipFill>
            </a:endParaRPr>
          </a:p>
          <a:p>
            <a:r>
              <a:rPr lang="ru-RU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blipFill>
                  <a:blip r:embed="rId4"/>
                  <a:tile tx="0" ty="0" sx="100000" sy="100000" flip="none" algn="tl"/>
                </a:blipFill>
              </a:rPr>
              <a:t>некоего прототипа будущего конструктора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4005064"/>
            <a:ext cx="39604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blipFill>
                  <a:blip r:embed="rId4"/>
                  <a:tile tx="0" ty="0" sx="100000" sy="100000" flip="none" algn="tl"/>
                </a:blipFill>
              </a:rPr>
              <a:t>В 1947 г. LEGO стала первой компанией в Дании, которая приобрела машину, отливавшую формы из пластика для изготовления игрушек</a:t>
            </a:r>
            <a:endParaRPr lang="ru-RU" dirty="0">
              <a:ln>
                <a:solidFill>
                  <a:schemeClr val="accent5">
                    <a:lumMod val="50000"/>
                  </a:schemeClr>
                </a:solidFill>
              </a:ln>
              <a:blipFill>
                <a:blip r:embed="rId4"/>
                <a:tile tx="0" ty="0" sx="100000" sy="100000" flip="none" algn="tl"/>
              </a:blipFill>
            </a:endParaRPr>
          </a:p>
        </p:txBody>
      </p:sp>
      <p:pic>
        <p:nvPicPr>
          <p:cNvPr id="9" name="Рисунок 8" descr="konstruktor-lego-ili-kak-poradovat-malysh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2109787"/>
            <a:ext cx="4176464" cy="2638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bv100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0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179512" y="116632"/>
            <a:ext cx="8784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Главной особенностью и отличием игрушек Лего от всех остальных </a:t>
            </a:r>
          </a:p>
          <a:p>
            <a:endParaRPr lang="ru-RU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являются их серии, поэтому игрушки Лего нравятся не только детям, </a:t>
            </a:r>
          </a:p>
          <a:p>
            <a:endParaRPr lang="ru-RU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но и любителям коллекционировать.</a:t>
            </a:r>
            <a:endParaRPr lang="ru-RU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" name="Рисунок 7" descr="7592_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980728"/>
            <a:ext cx="2409056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539552" y="5229493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Серии начали появляться еще в 1955 году, это были рыцари, </a:t>
            </a:r>
          </a:p>
          <a:p>
            <a:endParaRPr lang="ru-RU" sz="2000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sz="20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ковбои или шахматы с фигурками Лего.</a:t>
            </a:r>
            <a:endParaRPr lang="ru-RU" sz="20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2" name="Рисунок 11" descr="3206e0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628800"/>
            <a:ext cx="4476750" cy="3152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 descr="68018804_3--LEGO-STAR-WARS-7674-V-19-Torrent--.jpg"/>
          <p:cNvPicPr>
            <a:picLocks noChangeAspect="1"/>
          </p:cNvPicPr>
          <p:nvPr/>
        </p:nvPicPr>
        <p:blipFill>
          <a:blip r:embed="rId5" cstate="print"/>
          <a:srcRect l="29085" r="27050"/>
          <a:stretch>
            <a:fillRect/>
          </a:stretch>
        </p:blipFill>
        <p:spPr>
          <a:xfrm>
            <a:off x="7740352" y="3933056"/>
            <a:ext cx="1547664" cy="27363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bv100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71400"/>
            <a:ext cx="9144000" cy="7029400"/>
          </a:xfrm>
        </p:spPr>
      </p:pic>
      <p:sp>
        <p:nvSpPr>
          <p:cNvPr id="6" name="Прямоугольник 5"/>
          <p:cNvSpPr/>
          <p:nvPr/>
        </p:nvSpPr>
        <p:spPr>
          <a:xfrm>
            <a:off x="179512" y="4251289"/>
            <a:ext cx="88569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Игрушки постоянно модернизировались и усложнялись, теперь из </a:t>
            </a:r>
          </a:p>
          <a:p>
            <a:endParaRPr lang="ru-RU" dirty="0" smtClean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деталей было не так-то просто построить  модель, поэтому к наборам </a:t>
            </a:r>
          </a:p>
          <a:p>
            <a:endParaRPr lang="ru-RU" dirty="0" smtClean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LEGO стала прилагаться инструкция по сборке моделей конструктора </a:t>
            </a:r>
          </a:p>
          <a:p>
            <a:endParaRPr lang="ru-RU" dirty="0" smtClean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LEGO.</a:t>
            </a:r>
            <a:endParaRPr lang="ru-RU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Рисунок 6" descr="5614-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188640"/>
            <a:ext cx="5715000" cy="3800475"/>
          </a:xfrm>
          <a:prstGeom prst="rect">
            <a:avLst/>
          </a:prstGeom>
        </p:spPr>
      </p:pic>
      <p:pic>
        <p:nvPicPr>
          <p:cNvPr id="8" name="Рисунок 7" descr="5614-001.jpg"/>
          <p:cNvPicPr>
            <a:picLocks noChangeAspect="1"/>
          </p:cNvPicPr>
          <p:nvPr/>
        </p:nvPicPr>
        <p:blipFill>
          <a:blip r:embed="rId4" cstate="print"/>
          <a:srcRect r="49601"/>
          <a:stretch>
            <a:fillRect/>
          </a:stretch>
        </p:blipFill>
        <p:spPr>
          <a:xfrm>
            <a:off x="539552" y="620688"/>
            <a:ext cx="2880320" cy="2876550"/>
          </a:xfrm>
          <a:prstGeom prst="homePlat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v10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n>
                  <a:solidFill>
                    <a:srgbClr val="7030A0"/>
                  </a:solidFill>
                </a:ln>
                <a:blipFill>
                  <a:blip r:embed="rId3"/>
                  <a:tile tx="0" ty="0" sx="100000" sy="100000" flip="none" algn="tl"/>
                </a:blipFill>
              </a:rPr>
              <a:t>В</a:t>
            </a:r>
            <a:r>
              <a:rPr lang="ru-RU" dirty="0" smtClean="0">
                <a:ln>
                  <a:solidFill>
                    <a:srgbClr val="7030A0"/>
                  </a:solidFill>
                </a:ln>
                <a:blipFill>
                  <a:blip r:embed="rId3"/>
                  <a:tile tx="0" ty="0" sx="100000" sy="100000" flip="none" algn="tl"/>
                </a:blipFill>
              </a:rPr>
              <a:t> 1967 г. был изобретен кубик Лего ДУПЛО, </a:t>
            </a:r>
          </a:p>
          <a:p>
            <a:pPr algn="ctr"/>
            <a:endParaRPr lang="ru-RU" dirty="0" smtClean="0">
              <a:ln>
                <a:solidFill>
                  <a:srgbClr val="7030A0"/>
                </a:solidFill>
              </a:ln>
              <a:blipFill>
                <a:blip r:embed="rId3"/>
                <a:tile tx="0" ty="0" sx="100000" sy="100000" flip="none" algn="tl"/>
              </a:blipFill>
            </a:endParaRPr>
          </a:p>
          <a:p>
            <a:pPr algn="ctr"/>
            <a:r>
              <a:rPr lang="ru-RU" dirty="0" smtClean="0">
                <a:ln>
                  <a:solidFill>
                    <a:srgbClr val="7030A0"/>
                  </a:solidFill>
                </a:ln>
                <a:blipFill>
                  <a:blip r:embed="rId3"/>
                  <a:tile tx="0" ty="0" sx="100000" sy="100000" flip="none" algn="tl"/>
                </a:blipFill>
              </a:rPr>
              <a:t>предназначенный специально для самых маленьких строителей, его </a:t>
            </a:r>
          </a:p>
          <a:p>
            <a:pPr algn="ctr"/>
            <a:endParaRPr lang="ru-RU" dirty="0" smtClean="0">
              <a:ln>
                <a:solidFill>
                  <a:srgbClr val="7030A0"/>
                </a:solidFill>
              </a:ln>
              <a:blipFill>
                <a:blip r:embed="rId3"/>
                <a:tile tx="0" ty="0" sx="100000" sy="100000" flip="none" algn="tl"/>
              </a:blipFill>
            </a:endParaRPr>
          </a:p>
          <a:p>
            <a:pPr algn="ctr"/>
            <a:r>
              <a:rPr lang="ru-RU" dirty="0" smtClean="0">
                <a:ln>
                  <a:solidFill>
                    <a:srgbClr val="7030A0"/>
                  </a:solidFill>
                </a:ln>
                <a:blipFill>
                  <a:blip r:embed="rId3"/>
                  <a:tile tx="0" ty="0" sx="100000" sy="100000" flip="none" algn="tl"/>
                </a:blipFill>
              </a:rPr>
              <a:t>размер в несколько раз больше обыкновенной детали Лего .</a:t>
            </a:r>
          </a:p>
          <a:p>
            <a:pPr algn="ctr"/>
            <a:endParaRPr lang="ru-RU" dirty="0">
              <a:ln>
                <a:solidFill>
                  <a:srgbClr val="7030A0"/>
                </a:solidFill>
              </a:ln>
              <a:blipFill>
                <a:blip r:embed="rId3"/>
                <a:tile tx="0" ty="0" sx="100000" sy="100000" flip="none" algn="tl"/>
              </a:blipFill>
            </a:endParaRPr>
          </a:p>
          <a:p>
            <a:pPr algn="ctr"/>
            <a:endParaRPr lang="ru-RU" dirty="0" smtClean="0">
              <a:ln>
                <a:solidFill>
                  <a:srgbClr val="7030A0"/>
                </a:solidFill>
              </a:ln>
              <a:blipFill>
                <a:blip r:embed="rId3"/>
                <a:tile tx="0" ty="0" sx="100000" sy="100000" flip="none" algn="tl"/>
              </a:blipFill>
            </a:endParaRPr>
          </a:p>
          <a:p>
            <a:pPr algn="ctr"/>
            <a:endParaRPr lang="ru-RU" dirty="0">
              <a:ln>
                <a:solidFill>
                  <a:srgbClr val="7030A0"/>
                </a:solidFill>
              </a:ln>
              <a:blipFill>
                <a:blip r:embed="rId3"/>
                <a:tile tx="0" ty="0" sx="100000" sy="100000" flip="none" algn="tl"/>
              </a:blipFill>
            </a:endParaRPr>
          </a:p>
          <a:p>
            <a:pPr algn="ctr"/>
            <a:endParaRPr lang="ru-RU" dirty="0" smtClean="0">
              <a:ln>
                <a:solidFill>
                  <a:srgbClr val="7030A0"/>
                </a:solidFill>
              </a:ln>
              <a:blipFill>
                <a:blip r:embed="rId3"/>
                <a:tile tx="0" ty="0" sx="100000" sy="100000" flip="none" algn="tl"/>
              </a:blipFill>
            </a:endParaRPr>
          </a:p>
          <a:p>
            <a:pPr algn="ctr"/>
            <a:endParaRPr lang="ru-RU" dirty="0">
              <a:ln>
                <a:solidFill>
                  <a:srgbClr val="7030A0"/>
                </a:solidFill>
              </a:ln>
              <a:blipFill>
                <a:blip r:embed="rId3"/>
                <a:tile tx="0" ty="0" sx="100000" sy="100000" flip="none" algn="tl"/>
              </a:blipFill>
            </a:endParaRPr>
          </a:p>
          <a:p>
            <a:pPr algn="ctr"/>
            <a:endParaRPr lang="ru-RU" dirty="0" smtClean="0">
              <a:ln>
                <a:solidFill>
                  <a:srgbClr val="7030A0"/>
                </a:solidFill>
              </a:ln>
              <a:blipFill>
                <a:blip r:embed="rId3"/>
                <a:tile tx="0" ty="0" sx="100000" sy="100000" flip="none" algn="tl"/>
              </a:blipFill>
            </a:endParaRPr>
          </a:p>
          <a:p>
            <a:pPr algn="ctr"/>
            <a:endParaRPr lang="ru-RU" dirty="0">
              <a:ln>
                <a:solidFill>
                  <a:srgbClr val="7030A0"/>
                </a:solidFill>
              </a:ln>
              <a:blipFill>
                <a:blip r:embed="rId3"/>
                <a:tile tx="0" ty="0" sx="100000" sy="100000" flip="none" algn="tl"/>
              </a:blipFill>
            </a:endParaRPr>
          </a:p>
          <a:p>
            <a:pPr algn="ctr"/>
            <a:endParaRPr lang="ru-RU" dirty="0" smtClean="0">
              <a:ln>
                <a:solidFill>
                  <a:srgbClr val="7030A0"/>
                </a:solidFill>
              </a:ln>
              <a:blipFill>
                <a:blip r:embed="rId3"/>
                <a:tile tx="0" ty="0" sx="100000" sy="100000" flip="none" algn="tl"/>
              </a:blipFill>
            </a:endParaRPr>
          </a:p>
          <a:p>
            <a:pPr algn="ctr"/>
            <a:endParaRPr lang="ru-RU" dirty="0">
              <a:ln>
                <a:solidFill>
                  <a:srgbClr val="7030A0"/>
                </a:solidFill>
              </a:ln>
              <a:blipFill>
                <a:blip r:embed="rId3"/>
                <a:tile tx="0" ty="0" sx="100000" sy="100000" flip="none" algn="tl"/>
              </a:blipFill>
            </a:endParaRPr>
          </a:p>
          <a:p>
            <a:pPr algn="ctr"/>
            <a:endParaRPr lang="ru-RU" dirty="0" smtClean="0">
              <a:ln>
                <a:solidFill>
                  <a:srgbClr val="7030A0"/>
                </a:solidFill>
              </a:ln>
              <a:blipFill>
                <a:blip r:embed="rId3"/>
                <a:tile tx="0" ty="0" sx="100000" sy="100000" flip="none" algn="tl"/>
              </a:blipFill>
            </a:endParaRPr>
          </a:p>
          <a:p>
            <a:pPr algn="ctr"/>
            <a:endParaRPr lang="ru-RU" dirty="0">
              <a:ln>
                <a:solidFill>
                  <a:srgbClr val="7030A0"/>
                </a:solidFill>
              </a:ln>
              <a:blipFill>
                <a:blip r:embed="rId3"/>
                <a:tile tx="0" ty="0" sx="100000" sy="100000" flip="none" algn="tl"/>
              </a:blipFill>
            </a:endParaRPr>
          </a:p>
          <a:p>
            <a:pPr algn="ctr"/>
            <a:endParaRPr lang="ru-RU" dirty="0" smtClean="0">
              <a:ln>
                <a:solidFill>
                  <a:srgbClr val="7030A0"/>
                </a:solidFill>
              </a:ln>
              <a:blipFill>
                <a:blip r:embed="rId3"/>
                <a:tile tx="0" ty="0" sx="100000" sy="100000" flip="none" algn="tl"/>
              </a:blipFill>
            </a:endParaRPr>
          </a:p>
          <a:p>
            <a:pPr algn="ctr"/>
            <a:endParaRPr lang="ru-RU" dirty="0">
              <a:ln>
                <a:solidFill>
                  <a:srgbClr val="7030A0"/>
                </a:solidFill>
              </a:ln>
              <a:blipFill>
                <a:blip r:embed="rId3"/>
                <a:tile tx="0" ty="0" sx="100000" sy="100000" flip="none" algn="tl"/>
              </a:blipFill>
            </a:endParaRPr>
          </a:p>
          <a:p>
            <a:pPr algn="ctr"/>
            <a:endParaRPr lang="ru-RU" dirty="0" smtClean="0">
              <a:ln>
                <a:solidFill>
                  <a:srgbClr val="7030A0"/>
                </a:solidFill>
              </a:ln>
              <a:blipFill>
                <a:blip r:embed="rId3"/>
                <a:tile tx="0" ty="0" sx="100000" sy="100000" flip="none" algn="tl"/>
              </a:blipFill>
            </a:endParaRPr>
          </a:p>
          <a:p>
            <a:pPr algn="ctr"/>
            <a:endParaRPr lang="ru-RU" dirty="0">
              <a:ln>
                <a:solidFill>
                  <a:srgbClr val="7030A0"/>
                </a:solidFill>
              </a:ln>
              <a:blipFill>
                <a:blip r:embed="rId3"/>
                <a:tile tx="0" ty="0" sx="100000" sy="100000" flip="none" algn="tl"/>
              </a:blipFill>
            </a:endParaRPr>
          </a:p>
          <a:p>
            <a:pPr algn="ctr"/>
            <a:endParaRPr lang="ru-RU" dirty="0" smtClean="0">
              <a:ln>
                <a:solidFill>
                  <a:srgbClr val="7030A0"/>
                </a:solidFill>
              </a:ln>
              <a:blipFill>
                <a:blip r:embed="rId3"/>
                <a:tile tx="0" ty="0" sx="100000" sy="100000" flip="none" algn="tl"/>
              </a:blipFill>
            </a:endParaRP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Эта серия </a:t>
            </a:r>
          </a:p>
          <a:p>
            <a:pPr algn="ctr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существует и по сегодняшний день.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brand.gif">
            <a:hlinkClick r:id="" action="ppaction://hlinkshowjump?jump=firstslide" highlightClick="1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4365104"/>
            <a:ext cx="1905000" cy="1905000"/>
          </a:xfrm>
          <a:prstGeom prst="wedgeRoundRectCallout">
            <a:avLst/>
          </a:prstGeom>
        </p:spPr>
      </p:pic>
      <p:pic>
        <p:nvPicPr>
          <p:cNvPr id="8" name="Рисунок 7" descr="download2125859C2341DB4563BA70916F254B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1484784"/>
            <a:ext cx="6408712" cy="4248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v100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79512" y="116632"/>
            <a:ext cx="87129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В конце 1968 года Лего преподнес настоящий подарок всем </a:t>
            </a:r>
          </a:p>
          <a:p>
            <a:endParaRPr lang="ru-RU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любителям конструктора. В этом году был построен первый в мире </a:t>
            </a:r>
          </a:p>
          <a:p>
            <a:endParaRPr lang="ru-RU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dirty="0" err="1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Legoland</a:t>
            </a:r>
            <a:r>
              <a:rPr lang="ru-RU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 Биллунд – парк развлечений, практически полностью </a:t>
            </a:r>
          </a:p>
          <a:p>
            <a:endParaRPr lang="ru-RU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собранный из кубиков Лего.</a:t>
            </a:r>
            <a:endParaRPr lang="ru-RU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" name="Рисунок 6" descr="legoland1small_f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204864"/>
            <a:ext cx="3888432" cy="22435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Рисунок 8" descr="Lego three (Small)-thumb-340x488-890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1556792"/>
            <a:ext cx="2448272" cy="410445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4509120"/>
            <a:ext cx="83164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</a:rPr>
              <a:t>Это самый крупный Леголенд в мире, состоящий в общей </a:t>
            </a:r>
          </a:p>
          <a:p>
            <a:endParaRPr lang="ru-RU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ru-RU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</a:rPr>
              <a:t>сложности из более 46 миллионов кубиков LEGO различных </a:t>
            </a:r>
          </a:p>
          <a:p>
            <a:endParaRPr lang="ru-RU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ru-RU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</a:rPr>
              <a:t>размеров. По площади парк занимает примерно 100 000 кв. метров. </a:t>
            </a:r>
          </a:p>
          <a:p>
            <a:endParaRPr lang="ru-RU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ru-RU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</a:rPr>
              <a:t>Ежедневно LEGOLAND Биллунд посещают 27 648 человек.</a:t>
            </a:r>
            <a:endParaRPr lang="ru-RU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v100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107504" y="116633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Компания Лего в 2010 году объявила об успешном испытании робота "Лего" серии "Лего Майндстормс" на Международной космической станции (МКС). Космонавты провели испытание робота "</a:t>
            </a:r>
            <a:r>
              <a:rPr lang="ru-RU" dirty="0" err="1" smtClean="0"/>
              <a:t>Джиттер</a:t>
            </a:r>
            <a:r>
              <a:rPr lang="ru-RU" dirty="0" smtClean="0"/>
              <a:t>", предназначенного для сбора предметов, находящихся в невесомости внутри МКС.</a:t>
            </a:r>
            <a:endParaRPr lang="ru-RU" dirty="0"/>
          </a:p>
        </p:txBody>
      </p:sp>
      <p:pic>
        <p:nvPicPr>
          <p:cNvPr id="7" name="Рисунок 6" descr="aisjit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1268760"/>
            <a:ext cx="4824536" cy="3888432"/>
          </a:xfrm>
          <a:prstGeom prst="rect">
            <a:avLst/>
          </a:prstGeom>
        </p:spPr>
      </p:pic>
      <p:pic>
        <p:nvPicPr>
          <p:cNvPr id="8" name="Рисунок 7" descr="lego-kosm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268760"/>
            <a:ext cx="3361928" cy="42035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323528" y="5373216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Его главной задачей стал сбор предметов, парящих в невесомости внутри МКС, таких, например, как кассеты с фотопленкой. Робот ориентируется по свету ламп на потолке МКС с помощью светового сенсора и движется на колесах, установленных на трех осях. Натолкнувшись на стену, робот продолжает движение вдоль нее.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545</TotalTime>
  <Words>509</Words>
  <Application>Microsoft Office PowerPoint</Application>
  <PresentationFormat>Экран (4:3)</PresentationFormat>
  <Paragraphs>122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Литейная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Дидактическая игра  «Собери модель    по   памяти»</vt:lpstr>
      <vt:lpstr>Спонтанные коллективные ЛЕГО-игры     </vt:lpstr>
      <vt:lpstr>Самостоятельное конструирование по схемам</vt:lpstr>
      <vt:lpstr>Угадай сказку</vt:lpstr>
      <vt:lpstr>Угадай сказку</vt:lpstr>
      <vt:lpstr>Угадай сказку</vt:lpstr>
      <vt:lpstr>Угадай сказку</vt:lpstr>
      <vt:lpstr>Угадай сказку</vt:lpstr>
      <vt:lpstr>Угадай сказку</vt:lpstr>
      <vt:lpstr>Угадай сказку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67</cp:revision>
  <dcterms:created xsi:type="dcterms:W3CDTF">2011-04-08T06:20:51Z</dcterms:created>
  <dcterms:modified xsi:type="dcterms:W3CDTF">2017-10-26T12:05:09Z</dcterms:modified>
</cp:coreProperties>
</file>