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8"/>
  </p:handoutMasterIdLst>
  <p:sldIdLst>
    <p:sldId id="268" r:id="rId2"/>
    <p:sldId id="269" r:id="rId3"/>
    <p:sldId id="257" r:id="rId4"/>
    <p:sldId id="270" r:id="rId5"/>
    <p:sldId id="259" r:id="rId6"/>
    <p:sldId id="260" r:id="rId7"/>
    <p:sldId id="286" r:id="rId8"/>
    <p:sldId id="262" r:id="rId9"/>
    <p:sldId id="287" r:id="rId10"/>
    <p:sldId id="288" r:id="rId11"/>
    <p:sldId id="290" r:id="rId12"/>
    <p:sldId id="289" r:id="rId13"/>
    <p:sldId id="273" r:id="rId14"/>
    <p:sldId id="292" r:id="rId15"/>
    <p:sldId id="291" r:id="rId16"/>
    <p:sldId id="293" r:id="rId17"/>
    <p:sldId id="294" r:id="rId18"/>
    <p:sldId id="295" r:id="rId19"/>
    <p:sldId id="321" r:id="rId20"/>
    <p:sldId id="274" r:id="rId21"/>
    <p:sldId id="296" r:id="rId22"/>
    <p:sldId id="317" r:id="rId23"/>
    <p:sldId id="297" r:id="rId24"/>
    <p:sldId id="302" r:id="rId25"/>
    <p:sldId id="303" r:id="rId26"/>
    <p:sldId id="264" r:id="rId27"/>
    <p:sldId id="298" r:id="rId28"/>
    <p:sldId id="304" r:id="rId29"/>
    <p:sldId id="305" r:id="rId30"/>
    <p:sldId id="306" r:id="rId31"/>
    <p:sldId id="266" r:id="rId32"/>
    <p:sldId id="307" r:id="rId33"/>
    <p:sldId id="308" r:id="rId34"/>
    <p:sldId id="310" r:id="rId35"/>
    <p:sldId id="319" r:id="rId36"/>
    <p:sldId id="263" r:id="rId37"/>
    <p:sldId id="311" r:id="rId38"/>
    <p:sldId id="312" r:id="rId39"/>
    <p:sldId id="313" r:id="rId40"/>
    <p:sldId id="314" r:id="rId41"/>
    <p:sldId id="315" r:id="rId42"/>
    <p:sldId id="316" r:id="rId43"/>
    <p:sldId id="322" r:id="rId44"/>
    <p:sldId id="284" r:id="rId45"/>
    <p:sldId id="285" r:id="rId46"/>
    <p:sldId id="320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90"/>
    </p:cViewPr>
  </p:sorterViewPr>
  <p:notesViewPr>
    <p:cSldViewPr>
      <p:cViewPr varScale="1">
        <p:scale>
          <a:sx n="67" d="100"/>
          <a:sy n="67" d="100"/>
        </p:scale>
        <p:origin x="-326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E3C6C-C241-4A8C-8734-297CDF455E3A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A69E0-76FA-4528-B4D7-DADDE4F88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998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2060848"/>
            <a:ext cx="6984776" cy="331236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интереса дошкольников к театральному искусству через реализацию проекта по ранней </a:t>
            </a: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профориентацию</a:t>
            </a:r>
          </a:p>
          <a:p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«Играем в театр</a:t>
            </a: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AppData\Local\Microsoft\Windows\Temporary Internet Files\Content.Word\Безымянный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4665"/>
            <a:ext cx="698477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220072" y="4869160"/>
            <a:ext cx="3707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МДОУ «Детский сад №139»</a:t>
            </a:r>
          </a:p>
        </p:txBody>
      </p:sp>
    </p:spTree>
    <p:extLst>
      <p:ext uri="{BB962C8B-B14F-4D97-AF65-F5344CB8AC3E}">
        <p14:creationId xmlns:p14="http://schemas.microsoft.com/office/powerpoint/2010/main" val="45428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916832"/>
            <a:ext cx="6400800" cy="17526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Сбор и систематизация методических и практических материалов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одзаголовок 2"/>
          <p:cNvSpPr txBox="1">
            <a:spLocks noGrp="1"/>
          </p:cNvSpPr>
          <p:nvPr>
            <p:ph type="ctrTitle"/>
          </p:nvPr>
        </p:nvSpPr>
        <p:spPr>
          <a:xfrm>
            <a:off x="755650" y="3333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этап «Планово-организационный»</a:t>
            </a:r>
            <a:endParaRPr lang="ru-RU" sz="2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53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404664"/>
            <a:ext cx="7272808" cy="720080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Педагогическая копилка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07504" y="1340768"/>
            <a:ext cx="2664296" cy="1728192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Художественное слово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203848" y="1268760"/>
            <a:ext cx="2686020" cy="18002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Конспекты образовательных ситуаций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08630" y="3775278"/>
            <a:ext cx="2743200" cy="164017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Беседы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860032" y="2507744"/>
            <a:ext cx="2784879" cy="1785352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Сюжетно – ролевые игры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420775" y="3745582"/>
            <a:ext cx="2448272" cy="158417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630566" y="1340768"/>
            <a:ext cx="2467664" cy="1728192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Иллюстративный материал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619682" y="2507744"/>
            <a:ext cx="2664296" cy="174991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Перечень игрового оборудования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239284" y="4077072"/>
            <a:ext cx="2664296" cy="174991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Банк видео материалов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5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831707"/>
            <a:ext cx="7200800" cy="1988682"/>
          </a:xfrm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центров интерактивной деятельности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259632" y="440668"/>
            <a:ext cx="6472808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этап «Планово-организационный»</a:t>
            </a:r>
            <a:endParaRPr lang="ru-RU" sz="2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068207"/>
            <a:ext cx="3385838" cy="2538458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0728"/>
            <a:ext cx="3830960" cy="255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33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628384" cy="1080120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Социально – коммуникативное 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</a:t>
            </a:r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1484784"/>
            <a:ext cx="7632848" cy="3888432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Усвоение норм и ценностей, принятых в обществе, включая моральные и нравственные ценности;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общения и взаимодействия со взрослыми и сверстниками;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позитивных установок к различным видам труда и творчества</a:t>
            </a:r>
          </a:p>
        </p:txBody>
      </p:sp>
    </p:spTree>
    <p:extLst>
      <p:ext uri="{BB962C8B-B14F-4D97-AF65-F5344CB8AC3E}">
        <p14:creationId xmlns:p14="http://schemas.microsoft.com/office/powerpoint/2010/main" val="319872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332657"/>
            <a:ext cx="7484368" cy="1080119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1484784"/>
            <a:ext cx="7272808" cy="3600400"/>
          </a:xfrm>
        </p:spPr>
        <p:txBody>
          <a:bodyPr>
            <a:no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интересов детей, любознательности и познавательной мотивации;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представлений о социокультурных ценностях нашего народа;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воображения и творческой активности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75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04664"/>
            <a:ext cx="7556376" cy="1224136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Речевое развитие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628800"/>
            <a:ext cx="6688832" cy="2688704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связной грамматически правильной диалогической и монологической речи;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Знакомство с книжной культурой, детской литературой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470025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 – эстетическое развитие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844824"/>
            <a:ext cx="6696744" cy="2088232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Становление эстетического отношения к окружающему миру;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самостоятельной творческой деятельности детей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68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60649"/>
            <a:ext cx="7556376" cy="1152128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772816"/>
            <a:ext cx="6624736" cy="2592288"/>
          </a:xfrm>
        </p:spPr>
        <p:txBody>
          <a:bodyPr>
            <a:no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Приобретение опыта в двигательной активности детей связанной с выполнением упражнений, направленных на развитие координации и гибкости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40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5"/>
            <a:ext cx="7628384" cy="1008111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разделы плана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1556792"/>
            <a:ext cx="6400800" cy="2688704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Путешествие в страну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Театралию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Театральная культура</a:t>
            </a:r>
          </a:p>
          <a:p>
            <a:pPr marL="514350" indent="-514350" algn="l"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Театральные профессии</a:t>
            </a:r>
          </a:p>
          <a:p>
            <a:pPr marL="514350" indent="-514350" algn="l"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Продуктивные виды деятельности</a:t>
            </a:r>
          </a:p>
          <a:p>
            <a:pPr marL="514350" indent="-514350" algn="l"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РППС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40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 реализации проекта с воспитанниками  </a:t>
            </a:r>
            <a:b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1,5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3200" dirty="0"/>
          </a:p>
        </p:txBody>
      </p:sp>
      <p:pic>
        <p:nvPicPr>
          <p:cNvPr id="4" name="Picture 7" descr="http://www.rud.exdat.com/pars_docs/tw_refs/818/817575/817575_html_22c2267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463802" cy="344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071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7484368" cy="1008112"/>
          </a:xfrm>
        </p:spPr>
        <p:txBody>
          <a:bodyPr/>
          <a:lstStyle/>
          <a:p>
            <a:pPr algn="l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628800"/>
            <a:ext cx="7016824" cy="295232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познавательной активности дошкольников через формирование представлений о театральных профессиях.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62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5"/>
            <a:ext cx="7556376" cy="100811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 реализации проекта с воспитанниками  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– 4 лет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737829"/>
              </p:ext>
            </p:extLst>
          </p:nvPr>
        </p:nvGraphicFramePr>
        <p:xfrm>
          <a:off x="179512" y="1484784"/>
          <a:ext cx="8784976" cy="3629021"/>
        </p:xfrm>
        <a:graphic>
          <a:graphicData uri="http://schemas.openxmlformats.org/drawingml/2006/table">
            <a:tbl>
              <a:tblPr firstRow="1" firstCol="1" bandRow="1"/>
              <a:tblGrid>
                <a:gridCol w="3700531"/>
                <a:gridCol w="5084445"/>
              </a:tblGrid>
              <a:tr h="264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Содержание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2" marR="581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Формы  организации мероприятий, тема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52" marR="581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0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Путешествие в страну </a:t>
                      </a:r>
                      <a:r>
                        <a:rPr lang="ru-RU" sz="16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Театралию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 Петрушки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Настольный театр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Мягкая игрушка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Пальчиковый театр</a:t>
                      </a:r>
                    </a:p>
                  </a:txBody>
                  <a:tcPr marL="58152" marR="581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Рассматривание картинок с видами театра.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Чтение художественной литературы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«В гости к нам пришел Петрушка»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Загадки про сказочных персонажей</a:t>
                      </a:r>
                    </a:p>
                  </a:txBody>
                  <a:tcPr marL="58152" marR="581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Театральная культура: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Афиша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Касса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Билет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Театральный зал (рассматривание сцены, ширмы для кукольного театра, игрушки)</a:t>
                      </a:r>
                    </a:p>
                  </a:txBody>
                  <a:tcPr marL="58152" marR="581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 чего начинается театр» (виртуальная экскурсия)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Сюжетно – ролевая игра: «Приглашение в театр»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«В театре»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«Я в театре»</a:t>
                      </a:r>
                    </a:p>
                  </a:txBody>
                  <a:tcPr marL="58152" marR="581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10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5"/>
            <a:ext cx="7556376" cy="100811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 реализации проекта с воспитанниками  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– 4 лет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840789"/>
              </p:ext>
            </p:extLst>
          </p:nvPr>
        </p:nvGraphicFramePr>
        <p:xfrm>
          <a:off x="107504" y="1268760"/>
          <a:ext cx="8892480" cy="4221422"/>
        </p:xfrm>
        <a:graphic>
          <a:graphicData uri="http://schemas.openxmlformats.org/drawingml/2006/table">
            <a:tbl>
              <a:tblPr firstRow="1" firstCol="1" bandRow="1"/>
              <a:tblGrid>
                <a:gridCol w="3456384"/>
                <a:gridCol w="5436096"/>
              </a:tblGrid>
              <a:tr h="228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Содержание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152" marR="581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Формы  организации мероприятий, тема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152" marR="581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6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Театральные профессии: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Актер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Костюмер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152" marR="581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Понятие «актер», «дети – актеры», «дети – зрители»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Упражнения по дикции – 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потешки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стишки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Дидактические игры: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«Угадай, кто я?»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«Изобрази героя»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«Догадайся, какому герою принадлежит костюм»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Игры импровизации</a:t>
                      </a:r>
                    </a:p>
                  </a:txBody>
                  <a:tcPr marL="58152" marR="581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8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Продуктивные виды деятельности: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Рисование 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Лепка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Аппликация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Конструирование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152" marR="581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«Колобок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«Колобок»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»Теремок»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Домик – теремок»</a:t>
                      </a:r>
                    </a:p>
                  </a:txBody>
                  <a:tcPr marL="58152" marR="581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066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РППС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152" marR="581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Создание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театрально – игрового центра (настольный театр, маски, шапочки, юбки, шорты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152" marR="581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940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Pictures\2016 - 2017 уч. год\ФОТО Умные каникулы\Ум. каникулы последний день\DSC028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40325" y="2671582"/>
            <a:ext cx="4822317" cy="321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9" name="Picture 11" descr="http://ds35himki.edumsko.ru/uploads/3000/2940/section/209609/folder_3/risuno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402" y="15875"/>
            <a:ext cx="3843660" cy="288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https://www.o-detstve.ru/assets/images/forteachers/Pedmaster/fordou/iniciat2/xpronina.jpg.pagespeed.ic.kS-NSqoW0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904466"/>
            <a:ext cx="3491880" cy="275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71703"/>
            <a:ext cx="2799573" cy="373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2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7"/>
            <a:ext cx="7772400" cy="100811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 реализации проекта с воспитанниками  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473817"/>
              </p:ext>
            </p:extLst>
          </p:nvPr>
        </p:nvGraphicFramePr>
        <p:xfrm>
          <a:off x="395536" y="1189455"/>
          <a:ext cx="8568952" cy="4206240"/>
        </p:xfrm>
        <a:graphic>
          <a:graphicData uri="http://schemas.openxmlformats.org/drawingml/2006/table">
            <a:tbl>
              <a:tblPr firstRow="1" firstCol="1" bandRow="1"/>
              <a:tblGrid>
                <a:gridCol w="3788515"/>
                <a:gridCol w="4780437"/>
              </a:tblGrid>
              <a:tr h="247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Содержание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959" marR="4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Формы  организации мероприятий, тема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959" marR="4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58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Путешествие в страну </a:t>
                      </a:r>
                      <a:r>
                        <a:rPr lang="ru-RU" sz="16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Театралию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Кукольный театр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 драмы</a:t>
                      </a:r>
                    </a:p>
                  </a:txBody>
                  <a:tcPr marL="46959" marR="4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Рассматривание картин, иллюстраций, видеопризентаций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Беседы: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«Мы играем в театр»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«»Расскажи сказку»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Чтение художественной литературы</a:t>
                      </a:r>
                    </a:p>
                  </a:txBody>
                  <a:tcPr marL="46959" marR="4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5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Театральная культура: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Афиша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Гардероб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Театральный зал (сцена, занавес, кулисы, зрительный зал)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Знакомство с правилами поведения в театре</a:t>
                      </a:r>
                    </a:p>
                  </a:txBody>
                  <a:tcPr marL="46959" marR="4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«Для чего создается афиша?»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Сюжетно – ролевая игра «С чего начинается театр? Профессия гардеробщик»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– игра «Я на сцене»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«Я примерный зритель»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6959" marR="4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413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7"/>
            <a:ext cx="7772400" cy="100811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 реализации проекта с воспитанниками  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415891"/>
              </p:ext>
            </p:extLst>
          </p:nvPr>
        </p:nvGraphicFramePr>
        <p:xfrm>
          <a:off x="323528" y="1340768"/>
          <a:ext cx="8640960" cy="4206240"/>
        </p:xfrm>
        <a:graphic>
          <a:graphicData uri="http://schemas.openxmlformats.org/drawingml/2006/table">
            <a:tbl>
              <a:tblPr firstRow="1" firstCol="1" bandRow="1"/>
              <a:tblGrid>
                <a:gridCol w="3148824"/>
                <a:gridCol w="5492136"/>
              </a:tblGrid>
              <a:tr h="2751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Содержание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959" marR="4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Формы  организации мероприятий, тема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959" marR="4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3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Театральные профессии: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Костюмер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Кассир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Актер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Билетер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Художник декоратор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6959" marR="4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«Кто такой костюмер»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ИКТ презентация «Театральный костюм»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Сюжетно – ролевая игра «Перед началом спектакля»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«Кассир театра»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Сюжетно – ролевая игра «Я кассир»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Разыгрывание мини этюдов и сценок по знакомым сюжетам сказок, самостоятельно и с участием других детей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Рассказ воспитателя о труде билетера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Беседы: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«Кто работает в театре?»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 Художник декоратор»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Дидактическая игра «Какому герою принадлежит костюм?»</a:t>
                      </a:r>
                    </a:p>
                  </a:txBody>
                  <a:tcPr marL="46959" marR="4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30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100811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 реализации проекта с воспитанниками  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619812"/>
              </p:ext>
            </p:extLst>
          </p:nvPr>
        </p:nvGraphicFramePr>
        <p:xfrm>
          <a:off x="107504" y="1052737"/>
          <a:ext cx="8928992" cy="4486656"/>
        </p:xfrm>
        <a:graphic>
          <a:graphicData uri="http://schemas.openxmlformats.org/drawingml/2006/table">
            <a:tbl>
              <a:tblPr firstRow="1" firstCol="1" bandRow="1"/>
              <a:tblGrid>
                <a:gridCol w="2656560"/>
                <a:gridCol w="6272432"/>
              </a:tblGrid>
              <a:tr h="268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Содержание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959" marR="4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Формы  организации мероприятий, тема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959" marR="4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53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Продуктивные виды деятельности: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Дидактические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игры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Аппликация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Лепка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Рисование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Конструирование</a:t>
                      </a:r>
                    </a:p>
                  </a:txBody>
                  <a:tcPr marL="46959" marR="4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«Собери картинку»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Пазлы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«По мотивам сказки»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«Герои сказок»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«Сказочные персонажи»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«Одень сказочного героя»</a:t>
                      </a:r>
                    </a:p>
                  </a:txBody>
                  <a:tcPr marL="46959" marR="4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11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РППС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959" marR="4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Изготовление альбомов с иллюстрациями о театре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Оснащение игрового центра к сюжетно – ролевой игре «Я - кассир»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Подборка афиш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Изготовление макета сцены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Организация центра продуктивных видов деятельности с размещением наборов для детского творчества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Пополнение уголка «Ряженья» костюмами и атрибутами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Создание альбома «Театральный костюм»</a:t>
                      </a:r>
                    </a:p>
                  </a:txBody>
                  <a:tcPr marL="46959" marR="469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17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ocuments\сетевое взаимодействие\Театр\театр фото\100OLYMP\P31703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697" y="3646130"/>
            <a:ext cx="4001605" cy="300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ocuments\сетевое взаимодействие\Театр\театр фото\100OLYMP\P31703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9502"/>
            <a:ext cx="4297014" cy="322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646130"/>
            <a:ext cx="4562073" cy="303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3"/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64" y="355444"/>
            <a:ext cx="4197036" cy="314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7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11560" y="116632"/>
            <a:ext cx="7772400" cy="1008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 реализации проекта с воспитанниками  </a:t>
            </a:r>
            <a:b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– 6 лет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749152"/>
              </p:ext>
            </p:extLst>
          </p:nvPr>
        </p:nvGraphicFramePr>
        <p:xfrm>
          <a:off x="382960" y="1124742"/>
          <a:ext cx="8365504" cy="3385677"/>
        </p:xfrm>
        <a:graphic>
          <a:graphicData uri="http://schemas.openxmlformats.org/drawingml/2006/table">
            <a:tbl>
              <a:tblPr firstRow="1" firstCol="1" bandRow="1"/>
              <a:tblGrid>
                <a:gridCol w="3563045"/>
                <a:gridCol w="4802459"/>
              </a:tblGrid>
              <a:tr h="279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Содержание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25" marR="57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Формы  организации мероприятий, тема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25" marR="57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52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Путешествие в страну Театралию: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Знакомство с историей театра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Знакомство с музыкальным театром</a:t>
                      </a:r>
                    </a:p>
                  </a:txBody>
                  <a:tcPr marL="57925" marR="57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«Что я знаю о театре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«Что такое музыкальный театр?»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Чтение художественной литературы – стихи, загадки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Рассматривание иллюстраций, 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видеопризентаций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 театре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Составление рассказов по сюжетным картинам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Сюжетно – ролевая игра «Театр», «Семья в театре»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Дидактическая игра «Театральная шкатулка» (знакомство с видами театра)</a:t>
                      </a:r>
                    </a:p>
                  </a:txBody>
                  <a:tcPr marL="57925" marR="57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278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100811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 реализации проекта с воспитанниками  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605220"/>
              </p:ext>
            </p:extLst>
          </p:nvPr>
        </p:nvGraphicFramePr>
        <p:xfrm>
          <a:off x="251520" y="1052736"/>
          <a:ext cx="8435279" cy="4206240"/>
        </p:xfrm>
        <a:graphic>
          <a:graphicData uri="http://schemas.openxmlformats.org/drawingml/2006/table">
            <a:tbl>
              <a:tblPr firstRow="1" firstCol="1" bandRow="1"/>
              <a:tblGrid>
                <a:gridCol w="3592763"/>
                <a:gridCol w="4842516"/>
              </a:tblGrid>
              <a:tr h="2209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Содержание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25" marR="57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Формы  организации мероприятий, тема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25" marR="57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2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Театральная культура: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Кулисы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Костюмерная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Декорации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Антракт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Буфет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Систематизация знаний о правилах поведения в театре</a:t>
                      </a:r>
                    </a:p>
                  </a:txBody>
                  <a:tcPr marL="57925" marR="57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«Волшебство кулис»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Презентация с использованием ИКТ «Удивительный мир декораций»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«Профессия художник декоратор. Начало творческого пути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Рассказ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педагога о театральном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буфете и работе буфетчицы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– игра «Поможем  Незнайке правильно вести себя в театре»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Дидактическая игра – лабиринт «Кто опоздал на представление»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7925" marR="57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48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100811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 реализации проекта с воспитанниками  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306997"/>
              </p:ext>
            </p:extLst>
          </p:nvPr>
        </p:nvGraphicFramePr>
        <p:xfrm>
          <a:off x="251520" y="1124744"/>
          <a:ext cx="8640960" cy="3952824"/>
        </p:xfrm>
        <a:graphic>
          <a:graphicData uri="http://schemas.openxmlformats.org/drawingml/2006/table">
            <a:tbl>
              <a:tblPr firstRow="1" firstCol="1" bandRow="1"/>
              <a:tblGrid>
                <a:gridCol w="2592288"/>
                <a:gridCol w="6048672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Содержание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25" marR="57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Формы  организации мероприятий, тема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25" marR="57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24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Театральные профессии: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Гример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Буфетчица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Художник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декоратор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Костюмер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Актер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Суфлер</a:t>
                      </a:r>
                    </a:p>
                  </a:txBody>
                  <a:tcPr marL="57925" marR="57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ОД «Гример как профессия»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Дидактическая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игра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«Фоторобот»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Дидактическая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игра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«Вкусный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антракт»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Дидактическая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игра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«Подбери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декорации к сказке»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«Костюмер. Кто он?»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Сюжетно – ролевая игра «Готовим костюмы к спектаклю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«Как беречь голос»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«Актером быть не просто» </a:t>
                      </a:r>
                      <a:endParaRPr lang="ru-RU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Сюжетно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– ролевая игра «Актер готовится к выходу на сцену»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ИКТ «Уроки актерского мастерства»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Рассказ педагога «Забытые профессии»</a:t>
                      </a:r>
                    </a:p>
                  </a:txBody>
                  <a:tcPr marL="57925" marR="57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93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4248472" cy="1010543"/>
          </a:xfrm>
        </p:spPr>
        <p:txBody>
          <a:bodyPr/>
          <a:lstStyle/>
          <a:p>
            <a:pPr algn="l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b="1" i="1" dirty="0" smtClean="0">
                <a:solidFill>
                  <a:srgbClr val="FF0000"/>
                </a:solidFill>
              </a:rPr>
              <a:t>: 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340768"/>
            <a:ext cx="7488832" cy="4392488"/>
          </a:xfrm>
        </p:spPr>
        <p:txBody>
          <a:bodyPr>
            <a:no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Разработать алгоритм ознакомления воспитанников  с театром и театральными профессиями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Создать интерактивные игровые центры для развития творческого потенциала воспитанников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Развивать умения детей применять полученные знания о трудовой деятельности взрослых в сюжетно-ролевых играх и театрализованной деятельности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Повышать общую культуру ребенка приобщая к духовным ценностям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02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100811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 реализации проекта с воспитанниками  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715308"/>
              </p:ext>
            </p:extLst>
          </p:nvPr>
        </p:nvGraphicFramePr>
        <p:xfrm>
          <a:off x="251520" y="1052736"/>
          <a:ext cx="8712968" cy="4486656"/>
        </p:xfrm>
        <a:graphic>
          <a:graphicData uri="http://schemas.openxmlformats.org/drawingml/2006/table">
            <a:tbl>
              <a:tblPr firstRow="1" firstCol="1" bandRow="1"/>
              <a:tblGrid>
                <a:gridCol w="2376264"/>
                <a:gridCol w="6336704"/>
              </a:tblGrid>
              <a:tr h="238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Содержание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25" marR="57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Формы  организации мероприятий, тема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25" marR="57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26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РППС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25" marR="57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Макет сцены с набором картинок и атрибутов для обыгрывания сказок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Игровой центр «Костюмерная» (гладильная доска, утюг, швейная машина, фурнитура, образцы ткани,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костюмы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 т. д.)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Фотоальбом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«Творение рук гримера»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Создание игрового центра «Театральный буфет»</a:t>
                      </a:r>
                    </a:p>
                  </a:txBody>
                  <a:tcPr marL="57925" marR="57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9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Продуктивные виды деятельности: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Аппликация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Лепка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Конструирование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Рисование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Коллаж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Художественное конструирование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7925" marR="57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«Создай декорации к спектаклю»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«Мой любимый сказочный герой»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«Создай сцену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«Сказочный герой»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«Мир театра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«Придумай сказку»</a:t>
                      </a:r>
                    </a:p>
                  </a:txBody>
                  <a:tcPr marL="57925" marR="579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22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970" y="118934"/>
            <a:ext cx="4033911" cy="302433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3429000"/>
            <a:ext cx="4025572" cy="3014794"/>
          </a:xfrm>
          <a:prstGeom prst="rect">
            <a:avLst/>
          </a:prstGeom>
          <a:noFill/>
        </p:spPr>
      </p:pic>
      <p:pic>
        <p:nvPicPr>
          <p:cNvPr id="6" name="Содержимое 3" descr="P1070399.JPG"/>
          <p:cNvPicPr>
            <a:picLocks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5507762" y="2708920"/>
            <a:ext cx="3025018" cy="4031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1" descr="P31403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056" y="116632"/>
            <a:ext cx="3888431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81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100811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 реализации проекта с воспитанниками  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7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19062"/>
              </p:ext>
            </p:extLst>
          </p:nvPr>
        </p:nvGraphicFramePr>
        <p:xfrm>
          <a:off x="179512" y="1052736"/>
          <a:ext cx="8856984" cy="4486656"/>
        </p:xfrm>
        <a:graphic>
          <a:graphicData uri="http://schemas.openxmlformats.org/drawingml/2006/table">
            <a:tbl>
              <a:tblPr firstRow="1" firstCol="1" bandRow="1"/>
              <a:tblGrid>
                <a:gridCol w="2552012"/>
                <a:gridCol w="6304972"/>
              </a:tblGrid>
              <a:tr h="265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Содержание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485" marR="56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Формы  организации мероприятий, тема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485" marR="56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42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Путешествие в страну </a:t>
                      </a:r>
                      <a:r>
                        <a:rPr lang="ru-RU" sz="16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Театралию</a:t>
                      </a: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Закулисье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485" marR="56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Беседы: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«В музее нашего театра» (мини-музей)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«Этапы работы над спектаклем»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Рассказы педагога: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«Звуки театра»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«Что такое шумовые эффекты?»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«На подмостках театра»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Дидактическая игра «Театральные профессии»</a:t>
                      </a:r>
                    </a:p>
                  </a:txBody>
                  <a:tcPr marL="56485" marR="56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87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Театральная культура: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Репетиция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Сценарий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Бутафория</a:t>
                      </a:r>
                    </a:p>
                  </a:txBody>
                  <a:tcPr marL="56485" marR="56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Рассказ воспитателя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«Что такое репетиция»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Сюжетно – ролевая игра «Репетиция»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Рассказ воспитателя с использованием ИКТ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«Для чего нужен сценарий»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Сюжетно – ролевая игра «Режиссер на работе»</a:t>
                      </a:r>
                    </a:p>
                  </a:txBody>
                  <a:tcPr marL="56485" marR="56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52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100811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 реализации проекта с воспитанниками  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7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853402"/>
              </p:ext>
            </p:extLst>
          </p:nvPr>
        </p:nvGraphicFramePr>
        <p:xfrm>
          <a:off x="107504" y="1052736"/>
          <a:ext cx="8928992" cy="4536504"/>
        </p:xfrm>
        <a:graphic>
          <a:graphicData uri="http://schemas.openxmlformats.org/drawingml/2006/table">
            <a:tbl>
              <a:tblPr firstRow="1" firstCol="1" bandRow="1"/>
              <a:tblGrid>
                <a:gridCol w="2304256"/>
                <a:gridCol w="6624736"/>
              </a:tblGrid>
              <a:tr h="1418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Содержание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Формы  организации мероприятий, тема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60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Театральные профессии: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Актер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Художник декоратор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Гример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Художник по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костюмам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Костюмер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Режиссер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Звукорежиссер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Бутафор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Пантомимические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этюды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Превращение предмета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»,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Зеркало»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«Уроки маленького гримера»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Дидактические игры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Наложи грим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»,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Веселые мордашки»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Сюжетно – ролевая игра «Художники декораторы»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Игровая ситуация «Если гример не вышел на работу»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«Кто такой художник по костюмам»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Дидактические игры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Создай костюм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», «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Наряди героя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»,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Подбери ткань»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Дидактическая игра «Выдай костюм»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Сюжетно – ролевая игра «Костюмер в примерочной»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« Профессия режиссер»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Сюжетно – ролевая игра «Мы играем в режиссера»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Музыкально – дидактическая игра «Угадай, что звучит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?»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«Бутафор – кто он?»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Видеопрезентация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«Бутафор»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Викторина «Кому нужно для работы»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Кроссворд «Театральные профессии»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Дидактическая игра «Кто это делает?»</a:t>
                      </a:r>
                    </a:p>
                  </a:txBody>
                  <a:tcPr marL="44723" marR="447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52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100811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 реализации проекта с воспитанниками  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7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311833"/>
              </p:ext>
            </p:extLst>
          </p:nvPr>
        </p:nvGraphicFramePr>
        <p:xfrm>
          <a:off x="179512" y="1052736"/>
          <a:ext cx="8784976" cy="4661916"/>
        </p:xfrm>
        <a:graphic>
          <a:graphicData uri="http://schemas.openxmlformats.org/drawingml/2006/table">
            <a:tbl>
              <a:tblPr firstRow="1" firstCol="1" bandRow="1"/>
              <a:tblGrid>
                <a:gridCol w="2520280"/>
                <a:gridCol w="6264696"/>
              </a:tblGrid>
              <a:tr h="208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Содержание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485" marR="56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Формы  организации мероприятий, тема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485" marR="56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59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РППС</a:t>
                      </a:r>
                    </a:p>
                  </a:txBody>
                  <a:tcPr marL="56485" marR="56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Альбом «Техника наложения грима»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Фотоальбом «Мы артисты»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Лепбук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«Художник декоратор»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«Все о театре»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«Гример»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«Костюмер»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Стенгазета «Театр, театр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485" marR="56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82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Продуктивные виды деятельности: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Рисование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Аппликация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Лепка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Конструирование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6485" marR="56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«Как я с мамой иду в театр»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«Выпуск афиши для спектакля»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«Придумай декорацию к сказке»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«Одень принцессу»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«Одень куклу»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«Мой любимый герой»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«Театр будущего»</a:t>
                      </a:r>
                    </a:p>
                  </a:txBody>
                  <a:tcPr marL="56485" marR="56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52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4569279" cy="304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1\Pictures\2016 - 2017 уч. год\ФОТО Умные каникулы\Ум. каникулы Играем в театр\DSC02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95" y="260647"/>
            <a:ext cx="4536828" cy="302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P31403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064" y="27404"/>
            <a:ext cx="3766691" cy="282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Содержимое 3" descr="P1070387.JPG"/>
          <p:cNvPicPr>
            <a:picLocks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5638378" y="2944440"/>
            <a:ext cx="2898895" cy="3863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23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3778" y="1412776"/>
            <a:ext cx="7856654" cy="3168352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сюжетно – ролевых игр в центрах интерактивной деятельности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619672" y="2843220"/>
            <a:ext cx="6472808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291810" y="476672"/>
            <a:ext cx="6472808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«Исполнительский»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40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332657"/>
            <a:ext cx="8060432" cy="1008111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Организация РППС с учетом</a:t>
            </a:r>
            <a:b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ФГОС ДО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1628800"/>
            <a:ext cx="46085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Насыщенность</a:t>
            </a:r>
          </a:p>
          <a:p>
            <a:pPr algn="ctr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Трансформируемость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Вариативность</a:t>
            </a:r>
          </a:p>
          <a:p>
            <a:pPr algn="ctr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Полифункциональность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езопасность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41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04664"/>
            <a:ext cx="7772400" cy="1470025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 и социальными партнерами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844824"/>
            <a:ext cx="7776864" cy="2808312"/>
          </a:xfrm>
        </p:spPr>
        <p:txBody>
          <a:bodyPr>
            <a:no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создании центров интерактивной деятельности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профессиональных мастер – классов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виртуальных экскурсий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мероприятиях проекта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84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96" y="2276872"/>
            <a:ext cx="4361659" cy="289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4487144" cy="298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73213" y="853601"/>
            <a:ext cx="4145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3600" b="1" i="1" cap="all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Мы в театре</a:t>
            </a:r>
          </a:p>
        </p:txBody>
      </p:sp>
      <p:pic>
        <p:nvPicPr>
          <p:cNvPr id="4098" name="Picture 2" descr="E:\семейные драматизации\DSC_19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15" y="3645024"/>
            <a:ext cx="4078945" cy="305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61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5"/>
            <a:ext cx="7200800" cy="1152128"/>
          </a:xfrm>
        </p:spPr>
        <p:txBody>
          <a:bodyPr/>
          <a:lstStyle/>
          <a:p>
            <a:pPr algn="l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484784"/>
            <a:ext cx="6944816" cy="3649960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Воспитанники ДОУ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 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Родители (законные представители)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Социальные партнеры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76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 у нас в гостях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84042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63568"/>
            <a:ext cx="3875866" cy="516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E:\семейные драматизации\DSC_19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91292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67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066130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Театральный фестиваль</a:t>
            </a:r>
            <a:br>
              <a:rPr lang="ru-RU" sz="3600" b="1" i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 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36712"/>
            <a:ext cx="53285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Номинации: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Актер (актриса года)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Лучший гример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Талантливый художник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Модный костюмер (кутюрье)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Pictures\танц. дельфин\DSC016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83961" y="1620895"/>
            <a:ext cx="4690987" cy="312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1\Pictures\2016 - 2017 уч. год\фото все\100MSDCF\DSC005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07895" y="3673163"/>
            <a:ext cx="3513871" cy="233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Pictures\2016 - 2017 уч. год\Новый год 2016 - 17\DSC019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90530" y="3679609"/>
            <a:ext cx="3573016" cy="237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09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778098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Театральный фестиваль</a:t>
            </a:r>
            <a:br>
              <a:rPr lang="ru-RU" sz="3600" b="1" i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 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4136" y="692696"/>
            <a:ext cx="532859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Номинации: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Лучший моно – спектакль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Семейный театр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Кукольный театр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Мюзикл</a:t>
            </a:r>
          </a:p>
          <a:p>
            <a:endParaRPr lang="ru-RU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Ø"/>
            </a:pP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\Pictures\танц. дельфин\DSC016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194" y="3648575"/>
            <a:ext cx="3789042" cy="252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74389"/>
            <a:ext cx="3941713" cy="262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семейные драматизации\20130517_1535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79514"/>
            <a:ext cx="2589306" cy="345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4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емейные драматизации\DSC_07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8071"/>
            <a:ext cx="3397142" cy="510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семейные драматизации\DSC_36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096" y="836712"/>
            <a:ext cx="4440684" cy="295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8178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628800"/>
            <a:ext cx="6938616" cy="328992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Подведение итогов реализации проекта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мониторинга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60648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 </a:t>
            </a: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«Оценочно- рефлексивный»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04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772400" cy="936105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Итоги проекта: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7992888" cy="324036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Развивается познавательная активность детей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Активизируется творческий потенциал всех участников проекта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Воспитанники приобретают новую информацию и новые способы действий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Воспитывается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уважение к труду взрослых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8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556792"/>
            <a:ext cx="8204448" cy="1512168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45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6620272" cy="1037977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1196752"/>
            <a:ext cx="7056784" cy="4824536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Разработан алгоритм  поэтапного ознакомления воспитанников с театром и театральными профессиями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Созданы центры интерактивной деятельности по выбранным театральным профессиям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Воспитанники применяют полученные знания о трудовой деятельности взрослых в сюжетно – ролевых играх</a:t>
            </a:r>
          </a:p>
          <a:p>
            <a:pPr marL="457200" indent="-457200" algn="l">
              <a:buFont typeface="+mj-lt"/>
              <a:buAutoNum type="arabicPeriod"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45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60647"/>
            <a:ext cx="7578698" cy="1008113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 реализации: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3713" y="1844824"/>
            <a:ext cx="7576754" cy="4366200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Определение проектной группы</a:t>
            </a:r>
          </a:p>
          <a:p>
            <a:pPr marL="457200" indent="-457200" algn="l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Составление перечня методической литературы по теме</a:t>
            </a:r>
          </a:p>
          <a:p>
            <a:pPr marL="457200" indent="-457200" algn="l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Анализ РППС, разработка плана модернизации</a:t>
            </a:r>
          </a:p>
          <a:p>
            <a:pPr marL="457200" indent="-457200" algn="l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Мониторинг представлений воспитанников о театральных профессиях</a:t>
            </a:r>
          </a:p>
          <a:p>
            <a:pPr marL="457200" indent="-457200" algn="l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Анкетирование педагогов и родителей</a:t>
            </a:r>
          </a:p>
          <a:p>
            <a:pPr marL="457200" indent="-457200" algn="l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457200" indent="-457200" algn="l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619672" y="2843220"/>
            <a:ext cx="6472808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355686" y="1196752"/>
            <a:ext cx="6472808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этап «Информационно - аналитический»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64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692696"/>
            <a:ext cx="7776864" cy="410445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Анкетирование педагогов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«Организация театрально – игровой деятельности с детьми дошкольного возраста»</a:t>
            </a:r>
          </a:p>
          <a:p>
            <a:pPr algn="l"/>
            <a:endParaRPr lang="ru-RU" sz="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Анкетирование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родителей: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«Любите ли вы театр»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«Театр и дети»</a:t>
            </a:r>
          </a:p>
          <a:p>
            <a:pPr algn="l"/>
            <a:endParaRPr lang="ru-RU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Наблюдения, беседы с воспитанниками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(опросник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Е.И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Климов; диагностика игровой деятельности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В.П.Кондрашов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диагностика театрализованной деятельности Т.С. Комаровой)</a:t>
            </a:r>
          </a:p>
          <a:p>
            <a:pPr algn="l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42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5890" y="116632"/>
            <a:ext cx="7772400" cy="93610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 реализации: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060848"/>
            <a:ext cx="7560840" cy="2592288"/>
          </a:xfrm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Определение театральных понятий и профессий с учетом возраста</a:t>
            </a:r>
          </a:p>
          <a:p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619672" y="2843220"/>
            <a:ext cx="6472808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115616" y="980728"/>
            <a:ext cx="6472808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этап «Планово-организационный»</a:t>
            </a:r>
            <a:endParaRPr lang="ru-RU" sz="2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40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141027"/>
              </p:ext>
            </p:extLst>
          </p:nvPr>
        </p:nvGraphicFramePr>
        <p:xfrm>
          <a:off x="107504" y="188640"/>
          <a:ext cx="8928992" cy="5747809"/>
        </p:xfrm>
        <a:graphic>
          <a:graphicData uri="http://schemas.openxmlformats.org/drawingml/2006/table">
            <a:tbl>
              <a:tblPr firstRow="1" firstCol="1" bandRow="1"/>
              <a:tblGrid>
                <a:gridCol w="1891930"/>
                <a:gridCol w="2292978"/>
                <a:gridCol w="2427133"/>
                <a:gridCol w="2316951"/>
              </a:tblGrid>
              <a:tr h="2271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3 -4 года</a:t>
                      </a:r>
                    </a:p>
                  </a:txBody>
                  <a:tcPr marL="58450" marR="58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4 - 5 лет</a:t>
                      </a:r>
                    </a:p>
                  </a:txBody>
                  <a:tcPr marL="58450" marR="58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– 6 лет</a:t>
                      </a:r>
                    </a:p>
                  </a:txBody>
                  <a:tcPr marL="58450" marR="58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6 - 7 лет</a:t>
                      </a:r>
                    </a:p>
                  </a:txBody>
                  <a:tcPr marL="58450" marR="58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747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 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Афиша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Касса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Билет  </a:t>
                      </a:r>
                      <a:endParaRPr lang="ru-RU" sz="14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Театральный 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зал</a:t>
                      </a:r>
                    </a:p>
                  </a:txBody>
                  <a:tcPr marL="58450" marR="58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Афиша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Касса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Билет 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Сцена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Занавес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Кулисы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Зрительный зал </a:t>
                      </a:r>
                      <a:endParaRPr lang="ru-RU" sz="14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Театральный 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</a:t>
                      </a:r>
                    </a:p>
                  </a:txBody>
                  <a:tcPr marL="58450" marR="58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Афиша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Касса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Билет 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Сцена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Занавес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Кулисы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Декорации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Антракт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Костюмерная </a:t>
                      </a:r>
                      <a:endParaRPr lang="ru-RU" sz="14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Зрительный 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зал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Театральный зал</a:t>
                      </a:r>
                    </a:p>
                  </a:txBody>
                  <a:tcPr marL="58450" marR="58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Афиша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Касса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Билет 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Сцена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Занавес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Кулисы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Антракт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Сценарий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Бутафория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Декорации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Репетиция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Костюмерная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Зрительный зал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Театральный зал</a:t>
                      </a:r>
                    </a:p>
                  </a:txBody>
                  <a:tcPr marL="58450" marR="58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801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Актер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Костюмер</a:t>
                      </a:r>
                    </a:p>
                  </a:txBody>
                  <a:tcPr marL="58450" marR="58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12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Актер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Костюмер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Кассир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Билетер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Художник декоратор</a:t>
                      </a:r>
                    </a:p>
                  </a:txBody>
                  <a:tcPr marL="58450" marR="58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Актер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Костюмер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Кассир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Билетер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Буфетчица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Суфлер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Гример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Художник декоратор</a:t>
                      </a:r>
                    </a:p>
                  </a:txBody>
                  <a:tcPr marL="58450" marR="58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Актер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Костюмер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Кассир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Билетер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Буфетчица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Суфлер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Гример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Режиссер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Звукорежиссер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Художник по костюмам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Художник декоратор</a:t>
                      </a:r>
                    </a:p>
                  </a:txBody>
                  <a:tcPr marL="58450" marR="58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981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џСЂРµР·РµРЅС‚Р°С†РёСЏ СЃ С„РѕРЅРѕРј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РџСЂРµР·РµРЅС‚Р°С†РёСЏ СЃ С„РѕРЅРѕРј</Template>
  <TotalTime>1002</TotalTime>
  <Words>1129</Words>
  <Application>Microsoft Office PowerPoint</Application>
  <PresentationFormat>Экран (4:3)</PresentationFormat>
  <Paragraphs>511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РџСЂРµР·РµРЅС‚Р°С†РёСЏ СЃ С„РѕРЅРѕРј</vt:lpstr>
      <vt:lpstr>Презентация PowerPoint</vt:lpstr>
      <vt:lpstr>Цель: </vt:lpstr>
      <vt:lpstr>Задачи: </vt:lpstr>
      <vt:lpstr>Участники проекта:</vt:lpstr>
      <vt:lpstr>Ожидаемые результаты</vt:lpstr>
      <vt:lpstr>Этапы реализации:</vt:lpstr>
      <vt:lpstr>Презентация PowerPoint</vt:lpstr>
      <vt:lpstr>Этапы реализации:</vt:lpstr>
      <vt:lpstr>Презентация PowerPoint</vt:lpstr>
      <vt:lpstr>II этап «Планово-организационный»</vt:lpstr>
      <vt:lpstr>Презентация PowerPoint</vt:lpstr>
      <vt:lpstr>Презентация PowerPoint</vt:lpstr>
      <vt:lpstr>Социально – коммуникативное развитие </vt:lpstr>
      <vt:lpstr>Познавательное развитие</vt:lpstr>
      <vt:lpstr>Речевое развитие</vt:lpstr>
      <vt:lpstr>Художественно – эстетическое развитие</vt:lpstr>
      <vt:lpstr>Физическое развитие</vt:lpstr>
      <vt:lpstr>Основные разделы плана</vt:lpstr>
      <vt:lpstr>План реализации проекта с воспитанниками   1,5 – 3 лет</vt:lpstr>
      <vt:lpstr>План реализации проекта с воспитанниками   3 – 4 лет</vt:lpstr>
      <vt:lpstr>План реализации проекта с воспитанниками   3 – 4 лет</vt:lpstr>
      <vt:lpstr>Презентация PowerPoint</vt:lpstr>
      <vt:lpstr>План реализации проекта с воспитанниками   4 – 5 лет</vt:lpstr>
      <vt:lpstr>План реализации проекта с воспитанниками   4 – 5 лет</vt:lpstr>
      <vt:lpstr>План реализации проекта с воспитанниками   4 – 5 лет</vt:lpstr>
      <vt:lpstr>Презентация PowerPoint</vt:lpstr>
      <vt:lpstr>Презентация PowerPoint</vt:lpstr>
      <vt:lpstr>План реализации проекта с воспитанниками   5 – 6 лет</vt:lpstr>
      <vt:lpstr>План реализации проекта с воспитанниками   5 – 6 лет</vt:lpstr>
      <vt:lpstr>План реализации проекта с воспитанниками   5 – 6 лет</vt:lpstr>
      <vt:lpstr>Презентация PowerPoint</vt:lpstr>
      <vt:lpstr>План реализации проекта с воспитанниками   6 – 7 лет</vt:lpstr>
      <vt:lpstr>План реализации проекта с воспитанниками   6 – 7 лет</vt:lpstr>
      <vt:lpstr>План реализации проекта с воспитанниками   6 – 7 лет</vt:lpstr>
      <vt:lpstr>Презентация PowerPoint</vt:lpstr>
      <vt:lpstr>Презентация PowerPoint</vt:lpstr>
      <vt:lpstr>Организация РППС с учетом  ФГОС ДО</vt:lpstr>
      <vt:lpstr>Взаимодействие с родителями и социальными партнерами</vt:lpstr>
      <vt:lpstr>Презентация PowerPoint</vt:lpstr>
      <vt:lpstr>Театр у нас в гостях</vt:lpstr>
      <vt:lpstr>Театральный фестиваль  </vt:lpstr>
      <vt:lpstr>Театральный фестиваль  </vt:lpstr>
      <vt:lpstr>Презентация PowerPoint</vt:lpstr>
      <vt:lpstr>Презентация PowerPoint</vt:lpstr>
      <vt:lpstr>Итоги проекта: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Цель:</dc:title>
  <dc:creator>1</dc:creator>
  <cp:lastModifiedBy>1</cp:lastModifiedBy>
  <cp:revision>64</cp:revision>
  <dcterms:created xsi:type="dcterms:W3CDTF">2017-03-03T06:14:47Z</dcterms:created>
  <dcterms:modified xsi:type="dcterms:W3CDTF">2017-05-16T14:20:25Z</dcterms:modified>
</cp:coreProperties>
</file>