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8" r:id="rId4"/>
    <p:sldId id="279" r:id="rId5"/>
    <p:sldId id="257" r:id="rId6"/>
    <p:sldId id="280" r:id="rId7"/>
    <p:sldId id="281" r:id="rId8"/>
    <p:sldId id="291" r:id="rId9"/>
    <p:sldId id="289" r:id="rId10"/>
    <p:sldId id="290" r:id="rId11"/>
    <p:sldId id="282" r:id="rId12"/>
    <p:sldId id="292" r:id="rId13"/>
    <p:sldId id="293" r:id="rId14"/>
    <p:sldId id="294" r:id="rId15"/>
    <p:sldId id="295" r:id="rId16"/>
    <p:sldId id="296" r:id="rId17"/>
    <p:sldId id="283" r:id="rId18"/>
    <p:sldId id="285" r:id="rId19"/>
    <p:sldId id="284" r:id="rId20"/>
    <p:sldId id="286" r:id="rId21"/>
    <p:sldId id="287" r:id="rId22"/>
    <p:sldId id="261" r:id="rId23"/>
    <p:sldId id="28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9C323-51C3-4BA3-839C-35DC4F59AE54}" type="doc">
      <dgm:prSet loTypeId="urn:microsoft.com/office/officeart/2005/8/layout/vList5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F7D272A-31F5-46F9-B861-F3AAE9E4123A}">
      <dgm:prSet phldrT="[Текст]" custT="1"/>
      <dgm:spPr/>
      <dgm:t>
        <a:bodyPr/>
        <a:lstStyle/>
        <a:p>
          <a:r>
            <a:rPr lang="ru-RU" sz="3200" dirty="0">
              <a:solidFill>
                <a:schemeClr val="tx1"/>
              </a:solidFill>
            </a:rPr>
            <a:t>Дети-иностранцы стран СНГ дальнего зарубежья</a:t>
          </a:r>
        </a:p>
      </dgm:t>
    </dgm:pt>
    <dgm:pt modelId="{F9F6B306-06B2-4542-8CDD-0FAD7934F621}" type="parTrans" cxnId="{4B575197-13FA-41EE-A5B0-E6EA900E0126}">
      <dgm:prSet/>
      <dgm:spPr/>
      <dgm:t>
        <a:bodyPr/>
        <a:lstStyle/>
        <a:p>
          <a:endParaRPr lang="ru-RU"/>
        </a:p>
      </dgm:t>
    </dgm:pt>
    <dgm:pt modelId="{51ECD10B-0C32-48E5-870C-86A3E1E4CD39}" type="sibTrans" cxnId="{4B575197-13FA-41EE-A5B0-E6EA900E0126}">
      <dgm:prSet/>
      <dgm:spPr/>
      <dgm:t>
        <a:bodyPr/>
        <a:lstStyle/>
        <a:p>
          <a:endParaRPr lang="ru-RU"/>
        </a:p>
      </dgm:t>
    </dgm:pt>
    <dgm:pt modelId="{1BE0416D-14CB-4282-B566-DB353115F060}">
      <dgm:prSet phldrT="[Текст]"/>
      <dgm:spPr/>
      <dgm:t>
        <a:bodyPr/>
        <a:lstStyle/>
        <a:p>
          <a:r>
            <a:rPr lang="ru-RU" dirty="0"/>
            <a:t>Приехавшие в Россию на постоянное или временное место жительства</a:t>
          </a:r>
        </a:p>
      </dgm:t>
    </dgm:pt>
    <dgm:pt modelId="{52D5AF75-C787-4D50-897B-964E83F9CCAC}" type="parTrans" cxnId="{FFB7C17A-19C6-4BBC-9F45-455F1FA74F92}">
      <dgm:prSet/>
      <dgm:spPr/>
      <dgm:t>
        <a:bodyPr/>
        <a:lstStyle/>
        <a:p>
          <a:endParaRPr lang="ru-RU"/>
        </a:p>
      </dgm:t>
    </dgm:pt>
    <dgm:pt modelId="{E56063E1-0AB8-461C-B34A-212636A58719}" type="sibTrans" cxnId="{FFB7C17A-19C6-4BBC-9F45-455F1FA74F92}">
      <dgm:prSet/>
      <dgm:spPr/>
      <dgm:t>
        <a:bodyPr/>
        <a:lstStyle/>
        <a:p>
          <a:endParaRPr lang="ru-RU"/>
        </a:p>
      </dgm:t>
    </dgm:pt>
    <dgm:pt modelId="{0E6BE2D6-3892-4B79-A971-7A2497963ECB}">
      <dgm:prSet phldrT="[Текст]" custT="1"/>
      <dgm:spPr/>
      <dgm:t>
        <a:bodyPr/>
        <a:lstStyle/>
        <a:p>
          <a:r>
            <a:rPr lang="ru-RU" sz="1600" dirty="0"/>
            <a:t> </a:t>
          </a:r>
          <a:r>
            <a:rPr lang="ru-RU" sz="2800" dirty="0">
              <a:solidFill>
                <a:schemeClr val="tx1"/>
              </a:solidFill>
            </a:rPr>
            <a:t>Дети, родившиеся от национальных браков граждан ближнего и дальнего зарубежья</a:t>
          </a:r>
        </a:p>
      </dgm:t>
    </dgm:pt>
    <dgm:pt modelId="{E032808B-EA69-4378-9E45-86A77165D441}" type="parTrans" cxnId="{D7C981B0-92F2-4587-939A-A37F761D5BED}">
      <dgm:prSet/>
      <dgm:spPr/>
      <dgm:t>
        <a:bodyPr/>
        <a:lstStyle/>
        <a:p>
          <a:endParaRPr lang="ru-RU"/>
        </a:p>
      </dgm:t>
    </dgm:pt>
    <dgm:pt modelId="{8A86AAE6-2082-4F83-9261-F2FA4373C9CE}" type="sibTrans" cxnId="{D7C981B0-92F2-4587-939A-A37F761D5BED}">
      <dgm:prSet/>
      <dgm:spPr/>
      <dgm:t>
        <a:bodyPr/>
        <a:lstStyle/>
        <a:p>
          <a:endParaRPr lang="ru-RU"/>
        </a:p>
      </dgm:t>
    </dgm:pt>
    <dgm:pt modelId="{1BCC4042-F406-4FEA-A423-623EDE2DE816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Дети от смешанных браков</a:t>
          </a:r>
        </a:p>
      </dgm:t>
    </dgm:pt>
    <dgm:pt modelId="{EDE71073-7A3A-4924-9CCD-0E0EABAB9FB5}" type="parTrans" cxnId="{9C524791-F0B3-4349-85AA-6EEC8E7CA352}">
      <dgm:prSet/>
      <dgm:spPr/>
      <dgm:t>
        <a:bodyPr/>
        <a:lstStyle/>
        <a:p>
          <a:endParaRPr lang="ru-RU"/>
        </a:p>
      </dgm:t>
    </dgm:pt>
    <dgm:pt modelId="{5A68329C-00AE-4C78-899D-E5864628B8B0}" type="sibTrans" cxnId="{9C524791-F0B3-4349-85AA-6EEC8E7CA352}">
      <dgm:prSet/>
      <dgm:spPr/>
      <dgm:t>
        <a:bodyPr/>
        <a:lstStyle/>
        <a:p>
          <a:endParaRPr lang="ru-RU"/>
        </a:p>
      </dgm:t>
    </dgm:pt>
    <dgm:pt modelId="{F020CA57-0974-4097-B96A-F9F18C413C10}">
      <dgm:prSet phldrT="[Текст]"/>
      <dgm:spPr/>
      <dgm:t>
        <a:bodyPr/>
        <a:lstStyle/>
        <a:p>
          <a:r>
            <a:rPr lang="ru-RU" dirty="0"/>
            <a:t>Чаще всего русская мама, при этом ребенок может быть не русскоговорящим, но понимающий русскую речь, либо слабо владеющий русским языком</a:t>
          </a:r>
        </a:p>
      </dgm:t>
    </dgm:pt>
    <dgm:pt modelId="{77686FAD-46D3-4828-8BE0-8FA90FD0FC08}" type="parTrans" cxnId="{17D64BA7-B447-4F60-BD8B-42BEF9AB2C84}">
      <dgm:prSet/>
      <dgm:spPr/>
      <dgm:t>
        <a:bodyPr/>
        <a:lstStyle/>
        <a:p>
          <a:endParaRPr lang="ru-RU"/>
        </a:p>
      </dgm:t>
    </dgm:pt>
    <dgm:pt modelId="{3D2AE60E-E38E-4C49-B4ED-B0DF1A632504}" type="sibTrans" cxnId="{17D64BA7-B447-4F60-BD8B-42BEF9AB2C84}">
      <dgm:prSet/>
      <dgm:spPr/>
      <dgm:t>
        <a:bodyPr/>
        <a:lstStyle/>
        <a:p>
          <a:endParaRPr lang="ru-RU"/>
        </a:p>
      </dgm:t>
    </dgm:pt>
    <dgm:pt modelId="{13D71F58-D189-49CE-A50A-469DA7E251D1}">
      <dgm:prSet phldrT="[Текст]"/>
      <dgm:spPr/>
      <dgm:t>
        <a:bodyPr/>
        <a:lstStyle/>
        <a:p>
          <a:r>
            <a:rPr lang="ru-RU" dirty="0"/>
            <a:t>Имеют родителей одной или разных национальностей, но не русской национальности</a:t>
          </a:r>
        </a:p>
      </dgm:t>
    </dgm:pt>
    <dgm:pt modelId="{21FDFB22-5F2A-4D8F-ADCD-EEC58C670585}" type="parTrans" cxnId="{34334151-7B63-4A56-8729-09F108412DB6}">
      <dgm:prSet/>
      <dgm:spPr/>
      <dgm:t>
        <a:bodyPr/>
        <a:lstStyle/>
        <a:p>
          <a:endParaRPr lang="ru-RU"/>
        </a:p>
      </dgm:t>
    </dgm:pt>
    <dgm:pt modelId="{673BA3D3-EBE9-49EB-AEE9-D01DCC50BF74}" type="sibTrans" cxnId="{34334151-7B63-4A56-8729-09F108412DB6}">
      <dgm:prSet/>
      <dgm:spPr/>
      <dgm:t>
        <a:bodyPr/>
        <a:lstStyle/>
        <a:p>
          <a:endParaRPr lang="ru-RU"/>
        </a:p>
      </dgm:t>
    </dgm:pt>
    <dgm:pt modelId="{5AAF96DC-BA8E-4054-A70C-B5A019F9840A}" type="pres">
      <dgm:prSet presAssocID="{1169C323-51C3-4BA3-839C-35DC4F59AE54}" presName="Name0" presStyleCnt="0">
        <dgm:presLayoutVars>
          <dgm:dir/>
          <dgm:animLvl val="lvl"/>
          <dgm:resizeHandles val="exact"/>
        </dgm:presLayoutVars>
      </dgm:prSet>
      <dgm:spPr/>
    </dgm:pt>
    <dgm:pt modelId="{BC87E8B2-9049-4A26-A9CD-9E6917915DB3}" type="pres">
      <dgm:prSet presAssocID="{AF7D272A-31F5-46F9-B861-F3AAE9E4123A}" presName="linNode" presStyleCnt="0"/>
      <dgm:spPr/>
    </dgm:pt>
    <dgm:pt modelId="{75D18328-6871-4029-A79B-60E500F4B150}" type="pres">
      <dgm:prSet presAssocID="{AF7D272A-31F5-46F9-B861-F3AAE9E4123A}" presName="parentText" presStyleLbl="node1" presStyleIdx="0" presStyleCnt="3" custScaleX="84555" custScaleY="89294">
        <dgm:presLayoutVars>
          <dgm:chMax val="1"/>
          <dgm:bulletEnabled val="1"/>
        </dgm:presLayoutVars>
      </dgm:prSet>
      <dgm:spPr/>
    </dgm:pt>
    <dgm:pt modelId="{8D06BF5C-8589-4D0E-9EDA-F4034B742A45}" type="pres">
      <dgm:prSet presAssocID="{AF7D272A-31F5-46F9-B861-F3AAE9E4123A}" presName="descendantText" presStyleLbl="alignAccFollowNode1" presStyleIdx="0" presStyleCnt="3" custLinFactNeighborX="7661" custLinFactNeighborY="3069">
        <dgm:presLayoutVars>
          <dgm:bulletEnabled val="1"/>
        </dgm:presLayoutVars>
      </dgm:prSet>
      <dgm:spPr/>
    </dgm:pt>
    <dgm:pt modelId="{F6F34B98-61F8-47EF-96DA-AD82DB8B9720}" type="pres">
      <dgm:prSet presAssocID="{51ECD10B-0C32-48E5-870C-86A3E1E4CD39}" presName="sp" presStyleCnt="0"/>
      <dgm:spPr/>
    </dgm:pt>
    <dgm:pt modelId="{58A6A5B2-0FE6-48A6-B4B2-6A0253AED633}" type="pres">
      <dgm:prSet presAssocID="{0E6BE2D6-3892-4B79-A971-7A2497963ECB}" presName="linNode" presStyleCnt="0"/>
      <dgm:spPr/>
    </dgm:pt>
    <dgm:pt modelId="{4A749712-8E0B-416B-A02E-8FF5C66F1C01}" type="pres">
      <dgm:prSet presAssocID="{0E6BE2D6-3892-4B79-A971-7A2497963ECB}" presName="parentText" presStyleLbl="node1" presStyleIdx="1" presStyleCnt="3" custScaleX="91074" custScaleY="108594" custLinFactNeighborX="-2724">
        <dgm:presLayoutVars>
          <dgm:chMax val="1"/>
          <dgm:bulletEnabled val="1"/>
        </dgm:presLayoutVars>
      </dgm:prSet>
      <dgm:spPr/>
    </dgm:pt>
    <dgm:pt modelId="{40DDC01F-E9E5-44A4-A165-73774FCCD0F2}" type="pres">
      <dgm:prSet presAssocID="{0E6BE2D6-3892-4B79-A971-7A2497963ECB}" presName="descendantText" presStyleLbl="alignAccFollowNode1" presStyleIdx="1" presStyleCnt="3">
        <dgm:presLayoutVars>
          <dgm:bulletEnabled val="1"/>
        </dgm:presLayoutVars>
      </dgm:prSet>
      <dgm:spPr/>
    </dgm:pt>
    <dgm:pt modelId="{7B7F0F45-A474-4252-978E-A03C0D6CCA4E}" type="pres">
      <dgm:prSet presAssocID="{8A86AAE6-2082-4F83-9261-F2FA4373C9CE}" presName="sp" presStyleCnt="0"/>
      <dgm:spPr/>
    </dgm:pt>
    <dgm:pt modelId="{BB577C6F-F457-40F0-A730-E2CE563047DB}" type="pres">
      <dgm:prSet presAssocID="{1BCC4042-F406-4FEA-A423-623EDE2DE816}" presName="linNode" presStyleCnt="0"/>
      <dgm:spPr/>
    </dgm:pt>
    <dgm:pt modelId="{A5A3FF06-D05E-45E2-BBC2-6B45BBE6CFB8}" type="pres">
      <dgm:prSet presAssocID="{1BCC4042-F406-4FEA-A423-623EDE2DE816}" presName="parentText" presStyleLbl="node1" presStyleIdx="2" presStyleCnt="3" custScaleX="78183" custScaleY="69626">
        <dgm:presLayoutVars>
          <dgm:chMax val="1"/>
          <dgm:bulletEnabled val="1"/>
        </dgm:presLayoutVars>
      </dgm:prSet>
      <dgm:spPr/>
    </dgm:pt>
    <dgm:pt modelId="{CB945430-B77B-4313-9E9B-C4F51E4C8B92}" type="pres">
      <dgm:prSet presAssocID="{1BCC4042-F406-4FEA-A423-623EDE2DE816}" presName="descendantText" presStyleLbl="alignAccFollowNode1" presStyleIdx="2" presStyleCnt="3" custLinFactNeighborX="13708" custLinFactNeighborY="98">
        <dgm:presLayoutVars>
          <dgm:bulletEnabled val="1"/>
        </dgm:presLayoutVars>
      </dgm:prSet>
      <dgm:spPr/>
    </dgm:pt>
  </dgm:ptLst>
  <dgm:cxnLst>
    <dgm:cxn modelId="{3FB39702-FA2D-43C3-88D5-5DF0F39E36EC}" type="presOf" srcId="{1BCC4042-F406-4FEA-A423-623EDE2DE816}" destId="{A5A3FF06-D05E-45E2-BBC2-6B45BBE6CFB8}" srcOrd="0" destOrd="0" presId="urn:microsoft.com/office/officeart/2005/8/layout/vList5"/>
    <dgm:cxn modelId="{ADC75D32-1ECD-4BBF-9495-5DF0F656E34F}" type="presOf" srcId="{AF7D272A-31F5-46F9-B861-F3AAE9E4123A}" destId="{75D18328-6871-4029-A79B-60E500F4B150}" srcOrd="0" destOrd="0" presId="urn:microsoft.com/office/officeart/2005/8/layout/vList5"/>
    <dgm:cxn modelId="{BCCB9E5C-50BD-4F9E-9548-FF4E78F54C3D}" type="presOf" srcId="{0E6BE2D6-3892-4B79-A971-7A2497963ECB}" destId="{4A749712-8E0B-416B-A02E-8FF5C66F1C01}" srcOrd="0" destOrd="0" presId="urn:microsoft.com/office/officeart/2005/8/layout/vList5"/>
    <dgm:cxn modelId="{34334151-7B63-4A56-8729-09F108412DB6}" srcId="{0E6BE2D6-3892-4B79-A971-7A2497963ECB}" destId="{13D71F58-D189-49CE-A50A-469DA7E251D1}" srcOrd="0" destOrd="0" parTransId="{21FDFB22-5F2A-4D8F-ADCD-EEC58C670585}" sibTransId="{673BA3D3-EBE9-49EB-AEE9-D01DCC50BF74}"/>
    <dgm:cxn modelId="{FFB7C17A-19C6-4BBC-9F45-455F1FA74F92}" srcId="{AF7D272A-31F5-46F9-B861-F3AAE9E4123A}" destId="{1BE0416D-14CB-4282-B566-DB353115F060}" srcOrd="0" destOrd="0" parTransId="{52D5AF75-C787-4D50-897B-964E83F9CCAC}" sibTransId="{E56063E1-0AB8-461C-B34A-212636A58719}"/>
    <dgm:cxn modelId="{9C524791-F0B3-4349-85AA-6EEC8E7CA352}" srcId="{1169C323-51C3-4BA3-839C-35DC4F59AE54}" destId="{1BCC4042-F406-4FEA-A423-623EDE2DE816}" srcOrd="2" destOrd="0" parTransId="{EDE71073-7A3A-4924-9CCD-0E0EABAB9FB5}" sibTransId="{5A68329C-00AE-4C78-899D-E5864628B8B0}"/>
    <dgm:cxn modelId="{4B575197-13FA-41EE-A5B0-E6EA900E0126}" srcId="{1169C323-51C3-4BA3-839C-35DC4F59AE54}" destId="{AF7D272A-31F5-46F9-B861-F3AAE9E4123A}" srcOrd="0" destOrd="0" parTransId="{F9F6B306-06B2-4542-8CDD-0FAD7934F621}" sibTransId="{51ECD10B-0C32-48E5-870C-86A3E1E4CD39}"/>
    <dgm:cxn modelId="{D64976A0-C471-4CD0-8A98-870EF4EDB066}" type="presOf" srcId="{1169C323-51C3-4BA3-839C-35DC4F59AE54}" destId="{5AAF96DC-BA8E-4054-A70C-B5A019F9840A}" srcOrd="0" destOrd="0" presId="urn:microsoft.com/office/officeart/2005/8/layout/vList5"/>
    <dgm:cxn modelId="{17D64BA7-B447-4F60-BD8B-42BEF9AB2C84}" srcId="{1BCC4042-F406-4FEA-A423-623EDE2DE816}" destId="{F020CA57-0974-4097-B96A-F9F18C413C10}" srcOrd="0" destOrd="0" parTransId="{77686FAD-46D3-4828-8BE0-8FA90FD0FC08}" sibTransId="{3D2AE60E-E38E-4C49-B4ED-B0DF1A632504}"/>
    <dgm:cxn modelId="{D7C981B0-92F2-4587-939A-A37F761D5BED}" srcId="{1169C323-51C3-4BA3-839C-35DC4F59AE54}" destId="{0E6BE2D6-3892-4B79-A971-7A2497963ECB}" srcOrd="1" destOrd="0" parTransId="{E032808B-EA69-4378-9E45-86A77165D441}" sibTransId="{8A86AAE6-2082-4F83-9261-F2FA4373C9CE}"/>
    <dgm:cxn modelId="{A7F37BC7-8D68-4AEA-B51D-0B3FCA8BC4CE}" type="presOf" srcId="{F020CA57-0974-4097-B96A-F9F18C413C10}" destId="{CB945430-B77B-4313-9E9B-C4F51E4C8B92}" srcOrd="0" destOrd="0" presId="urn:microsoft.com/office/officeart/2005/8/layout/vList5"/>
    <dgm:cxn modelId="{CABFE5EA-D3BF-47D6-AFF3-F70582E8647C}" type="presOf" srcId="{1BE0416D-14CB-4282-B566-DB353115F060}" destId="{8D06BF5C-8589-4D0E-9EDA-F4034B742A45}" srcOrd="0" destOrd="0" presId="urn:microsoft.com/office/officeart/2005/8/layout/vList5"/>
    <dgm:cxn modelId="{1D9586EC-A234-4AF9-8673-AE8C34524E86}" type="presOf" srcId="{13D71F58-D189-49CE-A50A-469DA7E251D1}" destId="{40DDC01F-E9E5-44A4-A165-73774FCCD0F2}" srcOrd="0" destOrd="0" presId="urn:microsoft.com/office/officeart/2005/8/layout/vList5"/>
    <dgm:cxn modelId="{2A6FFD2B-8F00-4A1F-BFFB-492C0F5BEA3A}" type="presParOf" srcId="{5AAF96DC-BA8E-4054-A70C-B5A019F9840A}" destId="{BC87E8B2-9049-4A26-A9CD-9E6917915DB3}" srcOrd="0" destOrd="0" presId="urn:microsoft.com/office/officeart/2005/8/layout/vList5"/>
    <dgm:cxn modelId="{DAD4758E-7DCF-4DB8-9867-E0E991022C07}" type="presParOf" srcId="{BC87E8B2-9049-4A26-A9CD-9E6917915DB3}" destId="{75D18328-6871-4029-A79B-60E500F4B150}" srcOrd="0" destOrd="0" presId="urn:microsoft.com/office/officeart/2005/8/layout/vList5"/>
    <dgm:cxn modelId="{7D1375DC-EA49-401A-A2E3-E4B1B66FA4B0}" type="presParOf" srcId="{BC87E8B2-9049-4A26-A9CD-9E6917915DB3}" destId="{8D06BF5C-8589-4D0E-9EDA-F4034B742A45}" srcOrd="1" destOrd="0" presId="urn:microsoft.com/office/officeart/2005/8/layout/vList5"/>
    <dgm:cxn modelId="{3F53335C-FD79-462B-BEA6-C6466F88A68E}" type="presParOf" srcId="{5AAF96DC-BA8E-4054-A70C-B5A019F9840A}" destId="{F6F34B98-61F8-47EF-96DA-AD82DB8B9720}" srcOrd="1" destOrd="0" presId="urn:microsoft.com/office/officeart/2005/8/layout/vList5"/>
    <dgm:cxn modelId="{E9B6D983-5016-417A-AEA5-380F773FF41C}" type="presParOf" srcId="{5AAF96DC-BA8E-4054-A70C-B5A019F9840A}" destId="{58A6A5B2-0FE6-48A6-B4B2-6A0253AED633}" srcOrd="2" destOrd="0" presId="urn:microsoft.com/office/officeart/2005/8/layout/vList5"/>
    <dgm:cxn modelId="{35DBD61B-56AB-4B13-8C16-387F8AF88C04}" type="presParOf" srcId="{58A6A5B2-0FE6-48A6-B4B2-6A0253AED633}" destId="{4A749712-8E0B-416B-A02E-8FF5C66F1C01}" srcOrd="0" destOrd="0" presId="urn:microsoft.com/office/officeart/2005/8/layout/vList5"/>
    <dgm:cxn modelId="{34151A92-95C2-41F7-8702-809B07E25748}" type="presParOf" srcId="{58A6A5B2-0FE6-48A6-B4B2-6A0253AED633}" destId="{40DDC01F-E9E5-44A4-A165-73774FCCD0F2}" srcOrd="1" destOrd="0" presId="urn:microsoft.com/office/officeart/2005/8/layout/vList5"/>
    <dgm:cxn modelId="{7019C96E-8299-46EF-8907-748CF8F52AF5}" type="presParOf" srcId="{5AAF96DC-BA8E-4054-A70C-B5A019F9840A}" destId="{7B7F0F45-A474-4252-978E-A03C0D6CCA4E}" srcOrd="3" destOrd="0" presId="urn:microsoft.com/office/officeart/2005/8/layout/vList5"/>
    <dgm:cxn modelId="{A572F8AE-6450-41D0-A2E9-2F48526F8550}" type="presParOf" srcId="{5AAF96DC-BA8E-4054-A70C-B5A019F9840A}" destId="{BB577C6F-F457-40F0-A730-E2CE563047DB}" srcOrd="4" destOrd="0" presId="urn:microsoft.com/office/officeart/2005/8/layout/vList5"/>
    <dgm:cxn modelId="{32CC516A-332E-42B1-B281-31C646A57879}" type="presParOf" srcId="{BB577C6F-F457-40F0-A730-E2CE563047DB}" destId="{A5A3FF06-D05E-45E2-BBC2-6B45BBE6CFB8}" srcOrd="0" destOrd="0" presId="urn:microsoft.com/office/officeart/2005/8/layout/vList5"/>
    <dgm:cxn modelId="{60F4D0E5-43AD-47C5-BC87-923C3113F01D}" type="presParOf" srcId="{BB577C6F-F457-40F0-A730-E2CE563047DB}" destId="{CB945430-B77B-4313-9E9B-C4F51E4C8B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6BF5C-8589-4D0E-9EDA-F4034B742A45}">
      <dsp:nvSpPr>
        <dsp:cNvPr id="0" name=""/>
        <dsp:cNvSpPr/>
      </dsp:nvSpPr>
      <dsp:spPr>
        <a:xfrm rot="5400000">
          <a:off x="6977417" y="-2757147"/>
          <a:ext cx="1655444" cy="746692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Приехавшие в Россию на постоянное или временное место жительства</a:t>
          </a:r>
        </a:p>
      </dsp:txBody>
      <dsp:txXfrm rot="-5400000">
        <a:off x="4071679" y="229403"/>
        <a:ext cx="7386109" cy="1493820"/>
      </dsp:txXfrm>
    </dsp:sp>
    <dsp:sp modelId="{75D18328-6871-4029-A79B-60E500F4B150}">
      <dsp:nvSpPr>
        <dsp:cNvPr id="0" name=""/>
        <dsp:cNvSpPr/>
      </dsp:nvSpPr>
      <dsp:spPr>
        <a:xfrm>
          <a:off x="198474" y="1624"/>
          <a:ext cx="3551431" cy="18477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chemeClr val="tx1"/>
              </a:solidFill>
            </a:rPr>
            <a:t>Дети-иностранцы стран СНГ дальнего зарубежья</a:t>
          </a:r>
        </a:p>
      </dsp:txBody>
      <dsp:txXfrm>
        <a:off x="288675" y="91825"/>
        <a:ext cx="3371029" cy="1667364"/>
      </dsp:txXfrm>
    </dsp:sp>
    <dsp:sp modelId="{40DDC01F-E9E5-44A4-A165-73774FCCD0F2}">
      <dsp:nvSpPr>
        <dsp:cNvPr id="0" name=""/>
        <dsp:cNvSpPr/>
      </dsp:nvSpPr>
      <dsp:spPr>
        <a:xfrm rot="5400000">
          <a:off x="6914695" y="-649745"/>
          <a:ext cx="1655444" cy="7452344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Имеют родителей одной или разных национальностей, но не русской национальности</a:t>
          </a:r>
        </a:p>
      </dsp:txBody>
      <dsp:txXfrm rot="-5400000">
        <a:off x="4016245" y="2329517"/>
        <a:ext cx="7371532" cy="1493820"/>
      </dsp:txXfrm>
    </dsp:sp>
    <dsp:sp modelId="{4A749712-8E0B-416B-A02E-8FF5C66F1C01}">
      <dsp:nvSpPr>
        <dsp:cNvPr id="0" name=""/>
        <dsp:cNvSpPr/>
      </dsp:nvSpPr>
      <dsp:spPr>
        <a:xfrm>
          <a:off x="0" y="1952856"/>
          <a:ext cx="3817771" cy="2247142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 </a:t>
          </a:r>
          <a:r>
            <a:rPr lang="ru-RU" sz="2800" kern="1200" dirty="0">
              <a:solidFill>
                <a:schemeClr val="tx1"/>
              </a:solidFill>
            </a:rPr>
            <a:t>Дети, родившиеся от национальных браков граждан ближнего и дальнего зарубежья</a:t>
          </a:r>
        </a:p>
      </dsp:txBody>
      <dsp:txXfrm>
        <a:off x="109696" y="2062552"/>
        <a:ext cx="3598379" cy="2027750"/>
      </dsp:txXfrm>
    </dsp:sp>
    <dsp:sp modelId="{CB945430-B77B-4313-9E9B-C4F51E4C8B92}">
      <dsp:nvSpPr>
        <dsp:cNvPr id="0" name=""/>
        <dsp:cNvSpPr/>
      </dsp:nvSpPr>
      <dsp:spPr>
        <a:xfrm rot="5400000">
          <a:off x="6963766" y="1399347"/>
          <a:ext cx="1655444" cy="7466921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/>
            <a:t>Чаще всего русская мама, при этом ребенок может быть не русскоговорящим, но понимающий русскую речь, либо слабо владеющий русским языком</a:t>
          </a:r>
        </a:p>
      </dsp:txBody>
      <dsp:txXfrm rot="-5400000">
        <a:off x="4058028" y="4385897"/>
        <a:ext cx="7386109" cy="1493820"/>
      </dsp:txXfrm>
    </dsp:sp>
    <dsp:sp modelId="{A5A3FF06-D05E-45E2-BBC2-6B45BBE6CFB8}">
      <dsp:nvSpPr>
        <dsp:cNvPr id="0" name=""/>
        <dsp:cNvSpPr/>
      </dsp:nvSpPr>
      <dsp:spPr>
        <a:xfrm>
          <a:off x="198474" y="4410798"/>
          <a:ext cx="3283798" cy="144077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Дети от смешанных браков</a:t>
          </a:r>
        </a:p>
      </dsp:txBody>
      <dsp:txXfrm>
        <a:off x="268807" y="4481131"/>
        <a:ext cx="3143132" cy="1300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8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7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26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57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1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3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58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7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6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7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2C0EC-477C-42A3-9133-336B336A52C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1293-EBEF-4670-97CC-DE7AEB70C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7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89;&#1090;%20&#1090;&#1088;&#1077;&#1074;&#1086;&#1078;&#1085;&#1086;&#1089;&#1090;&#1080;.docx" TargetMode="External"/><Relationship Id="rId2" Type="http://schemas.openxmlformats.org/officeDocument/2006/relationships/hyperlink" Target="&#1040;&#1085;&#1082;&#1077;&#1090;&#1080;&#1088;&#1086;&#1074;&#1072;&#1085;&#1080;&#1077;%20&#1089;&#1077;&#1084;&#1100;&#1080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hyperlink" Target="&#1084;&#1077;&#1090;&#1086;&#1076;&#1080;&#1082;&#1072;%20&#1076;&#1077;&#1085;&#1100;%20&#1088;&#1086;&#1078;&#1076;&#1077;&#1085;&#1080;&#1103;.docx" TargetMode="External"/><Relationship Id="rId4" Type="http://schemas.openxmlformats.org/officeDocument/2006/relationships/hyperlink" Target="&#1084;&#1077;&#1090;&#1086;&#1076;&#1080;&#1082;&#1072;%20&#1080;&#1089;&#1089;&#1083;&#1077;&#1076;&#1086;&#1074;&#1072;&#1085;&#1080;&#1103;%20&#1101;&#1084;&#1086;&#1094;&#1080;&#1086;&#1085;&#1072;&#1083;&#1100;&#1085;&#1086;&#1075;&#1086;%20&#1089;&#1086;&#1089;&#1090;&#1086;&#1103;&#1085;&#1080;&#1103;%20&#1044;&#1086;&#1088;&#1086;&#1092;&#1077;&#1077;&#1074;&#1072;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Психолого-педагогическое сопровождение детей-мигрантов, посещающих ДОУ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956800" cy="2252662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© Ю.Н. Жихарева</a:t>
            </a:r>
          </a:p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Педагог-психолог МДОУ «Детский сад № 140»</a:t>
            </a:r>
          </a:p>
          <a:p>
            <a:pPr algn="r"/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к.пс.н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© Т.С. Головина</a:t>
            </a:r>
          </a:p>
          <a:p>
            <a:pPr algn="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Учитель-логопед МДОУ «Детский сад № 140»</a:t>
            </a:r>
          </a:p>
          <a:p>
            <a:pPr algn="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382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1D0A5-8663-44A3-8957-291FECED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101601"/>
            <a:ext cx="10934700" cy="15890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ДО к социальному развитию дошкольников,  которые важно учитывать при работе с детьми-иностранцами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30C280-22D1-4D81-BA4A-A0D46705E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825625"/>
            <a:ext cx="11176000" cy="49307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социальных навыков: освоение различных способов разрешения конфликтных ситуаций, умений договариваться, соблюдать очерёдность, устанавливать новые контакты;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положительного отношения ребёнка к себе, другим людям, окружающему миру, коммуникативной и социальной компетентности детей;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формирования у ребёнка положительного самоощущения – уверенности в своих возможностях, в том, что он хороший, что его любят;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ребёнка чувства собственного достоинства, осознания своих прав и свобод (право иметь собственное мнение, выбирать друзей, игрушки, виды деятельности, иметь личные вещи, по собственному усмотрению использовать личное время);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детей чувства ответственности за другого человека, общее дело, данное слово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B6031699-2657-4816-8014-964F1C5EF7CC}"/>
              </a:ext>
            </a:extLst>
          </p:cNvPr>
          <p:cNvSpPr/>
          <p:nvPr/>
        </p:nvSpPr>
        <p:spPr>
          <a:xfrm>
            <a:off x="11196221" y="6235699"/>
            <a:ext cx="708376" cy="282025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0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50B18-AD45-44CE-89C2-1677645E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1904133" cy="16906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Диагностика социальной адаптации и определения причин дезадаптации детей (диагностический инструментарий)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5F0736-C0D7-4E78-81E6-045685E6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825624"/>
            <a:ext cx="11620500" cy="4879975"/>
          </a:xfrm>
        </p:spPr>
        <p:txBody>
          <a:bodyPr>
            <a:normAutofit/>
          </a:bodyPr>
          <a:lstStyle/>
          <a:p>
            <a:r>
              <a:rPr lang="ru-RU" dirty="0">
                <a:hlinkClick r:id="rId2" action="ppaction://hlinkfile"/>
              </a:rPr>
              <a:t>Анкетирование семьи</a:t>
            </a:r>
            <a:endParaRPr lang="ru-RU" dirty="0"/>
          </a:p>
          <a:p>
            <a:r>
              <a:rPr lang="ru-RU" dirty="0">
                <a:hlinkClick r:id="rId3" action="ppaction://hlinkfile"/>
              </a:rPr>
              <a:t>Тест тревожности </a:t>
            </a:r>
            <a:r>
              <a:rPr lang="ru-RU" dirty="0"/>
              <a:t>(Р. </a:t>
            </a:r>
            <a:r>
              <a:rPr lang="ru-RU" dirty="0" err="1"/>
              <a:t>Тэммл</a:t>
            </a:r>
            <a:r>
              <a:rPr lang="ru-RU" dirty="0"/>
              <a:t>, М .</a:t>
            </a:r>
            <a:r>
              <a:rPr lang="ru-RU" dirty="0" err="1"/>
              <a:t>Доркн</a:t>
            </a:r>
            <a:r>
              <a:rPr lang="ru-RU" dirty="0"/>
              <a:t>, В. </a:t>
            </a:r>
            <a:r>
              <a:rPr lang="ru-RU" dirty="0" err="1"/>
              <a:t>Амен</a:t>
            </a:r>
            <a:r>
              <a:rPr lang="ru-RU" dirty="0"/>
              <a:t>)</a:t>
            </a:r>
          </a:p>
          <a:p>
            <a:r>
              <a:rPr lang="ru-RU" dirty="0"/>
              <a:t>Исследование эмоционального состояния по </a:t>
            </a:r>
            <a:r>
              <a:rPr lang="ru-RU" dirty="0">
                <a:hlinkClick r:id="rId4" action="ppaction://hlinkfile"/>
              </a:rPr>
              <a:t>методике Э.Т. Дорофеевой</a:t>
            </a:r>
            <a:endParaRPr lang="ru-RU" dirty="0"/>
          </a:p>
          <a:p>
            <a:r>
              <a:rPr lang="ru-RU" dirty="0"/>
              <a:t>Определение социометрической структуры группы по </a:t>
            </a:r>
            <a:r>
              <a:rPr lang="ru-RU" dirty="0">
                <a:hlinkClick r:id="rId5" action="ppaction://hlinkfile"/>
              </a:rPr>
              <a:t>методике «Приглашение на день рождения»</a:t>
            </a:r>
            <a:endParaRPr lang="ru-RU" dirty="0"/>
          </a:p>
          <a:p>
            <a:r>
              <a:rPr lang="ru-RU" dirty="0"/>
              <a:t>Ежедневное наблюдение за детьми-мигрантами (фиксируется реакции ребенка на обращения взрослых и сверстников (слова, фразы, эмоции, действия ребенка, чтобы видеть продвижения ребенка, оценивать его физическое и психологическое состояние)</a:t>
            </a:r>
          </a:p>
          <a:p>
            <a:r>
              <a:rPr lang="ru-RU" dirty="0">
                <a:hlinkClick r:id="rId6" action="ppaction://hlinksldjump"/>
              </a:rPr>
              <a:t>Обследование речевого </a:t>
            </a:r>
            <a:r>
              <a:rPr lang="ru-RU" dirty="0"/>
              <a:t>развития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53461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88F1B-C35A-4A1E-A7EE-5BE2FC25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речевого развития ребенка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F7FBEA-14A5-46A2-AE4F-C115F4B03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917"/>
            <a:ext cx="10515600" cy="3024674"/>
          </a:xfrm>
        </p:spPr>
        <p:txBody>
          <a:bodyPr/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карта ребенка дошкольного возраста с ОНР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Н.В.Нищевой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СПб., Детство-Пресс, 2013</a:t>
            </a:r>
          </a:p>
          <a:p>
            <a:pPr marL="0" indent="0">
              <a:buNone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карта ребенка дошкольного возраста с ОНР О.И. </a:t>
            </a:r>
            <a:r>
              <a:rPr lang="ru-RU" sz="32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Крупенчук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СПб., Детство-Пресс, 2013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16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B1EBB-9C9E-472A-8C49-A13AFC2470B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детей-мигрантов по уровню речевого развития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A0A89D-0450-40DA-BFF0-309370E8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Первую группу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составляют дети, которые родились в России. Эти дети говорят лучше своих родителей. Особенности развития речи детей данной группы можно считать проявлениями онтогенетических закономерностей развития речи детей с бытовым билингвизмом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Во 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группу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входят дети с более низким, по сравнению с первой группой, уровнем владения русским языком (условно – средним). У них отмечается некоторая ограниченность словарного запаса бытовой лексикой, неточное употребление слов, непостоянные ошибки в грамматическом структурировании, затруднения актуализации словаря</a:t>
            </a:r>
          </a:p>
        </p:txBody>
      </p:sp>
    </p:spTree>
    <p:extLst>
      <p:ext uri="{BB962C8B-B14F-4D97-AF65-F5344CB8AC3E}">
        <p14:creationId xmlns:p14="http://schemas.microsoft.com/office/powerpoint/2010/main" val="43778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DAD28-3D4F-4D06-AAD6-8280110423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детей-мигрантов по уровню речевого развития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D8DA95-9958-4EFA-BD51-8899C9965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 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третьей группе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дети, уровень владения русским языком которых отнесен к условно низкому (чаще это дети из семей, недавно приехавших в Россию). Такие дети:</a:t>
            </a:r>
          </a:p>
          <a:p>
            <a:pPr lvl="0"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путают названия предметов на русском и родном языках;</a:t>
            </a:r>
          </a:p>
          <a:p>
            <a:pPr lvl="0"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владеют навыками словообразования;</a:t>
            </a:r>
          </a:p>
          <a:p>
            <a:pPr lvl="0"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 фразу на одном языке, а заканчивают ее на другом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37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7F312-13F9-415E-A6FF-4CCDD2A2081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педагога по речевому развитию ребенка-мигранта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957D27-FBFD-4F1A-947B-9BF030AD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62252" cy="49197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создания учебно- речевых ситуаций: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естественной ситуации на занятии путём моделирования явлений окружающей жизни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учебно-речевой ситуации путём словесного описания и привлечения детского воображения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 учебно- речевой ситуации посредством традиционной наглядности и современных видов ИКТ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также выступает как одна из форм речевого развития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детям на родном языке произведения детской иностранной литературы, соответствующей их возрасту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Прослушивание кассет, дисков с театрализованными записями художественных произведений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занятия по развитию речи</a:t>
            </a:r>
          </a:p>
        </p:txBody>
      </p:sp>
    </p:spTree>
    <p:extLst>
      <p:ext uri="{BB962C8B-B14F-4D97-AF65-F5344CB8AC3E}">
        <p14:creationId xmlns:p14="http://schemas.microsoft.com/office/powerpoint/2010/main" val="3234875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77B67-F9C3-40CE-828C-6B55A2DD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529"/>
            <a:ext cx="10515600" cy="16906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коррекционных задач в соответствии с содержанием программ для детей с ФФН и ОНР в работе с дошкольниками- билингвами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EB4E9-F979-473B-BA0D-4D00F9F00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0349"/>
            <a:ext cx="10757452" cy="4081668"/>
          </a:xfrm>
        </p:spPr>
        <p:txBody>
          <a:bodyPr/>
          <a:lstStyle/>
          <a:p>
            <a:pPr algn="just"/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Формирование звуковой стороны речи</a:t>
            </a:r>
          </a:p>
          <a:p>
            <a:pPr algn="just"/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Формирование лексики русского языка</a:t>
            </a:r>
          </a:p>
          <a:p>
            <a:pPr algn="just"/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Формирование грамматического строя речи</a:t>
            </a:r>
          </a:p>
          <a:p>
            <a:pPr algn="just"/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Работа над связной речью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974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FC501-1B38-4F4B-B898-B299BC461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99" y="152402"/>
            <a:ext cx="11544301" cy="206586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Цель ИОМ -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способствовать становлению позитивного психоэмоционального состояния дошкольника посредством коррекции эмоциональных трудностей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201028-6C15-47E8-AEC3-FBEA7F323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2401357"/>
            <a:ext cx="10850034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Задачи: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Развитие позитивного отношения к себе и уверенности в своих силах, повышение самооценки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Обучение способам снятия психоэмоционального напряжения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Обучение способам выражения эмоций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Развитие коммуникативных навыков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82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8CFAB-CAA8-413C-98F0-EBB493164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192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Участники ИОМ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EFC58-6637-4746-A1CD-8CFC999D8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Педагоги группы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Психолог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Учитель-логопед (учитель-дефектолог)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Инструктор по физической культуре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Музыкальный руководитель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Родители</a:t>
            </a:r>
          </a:p>
        </p:txBody>
      </p:sp>
    </p:spTree>
    <p:extLst>
      <p:ext uri="{BB962C8B-B14F-4D97-AF65-F5344CB8AC3E}">
        <p14:creationId xmlns:p14="http://schemas.microsoft.com/office/powerpoint/2010/main" val="1995790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05D92-76BD-4B43-AB25-5706B26A9A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Планируемые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2538D-2DC7-4A92-948E-173851815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9424"/>
            <a:ext cx="10922000" cy="50323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Эмоциональное благополучие ребенка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Адекватная самооценка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Низкая тревожность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Желание ребенка общаться на русском языке (как со взрослым так и с детьми), интерес к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речетворчеству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Отсутствие боязни вступать в контакт, высказывать свое мнение, делать ошибки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Гибкость речи, умение приспосабливаться к меняющейся ситуации, умение преодолевать языковые затруднения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Интерес к традициям, обычаям и истории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4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7249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Классификация детей-мигрантов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216098"/>
              </p:ext>
            </p:extLst>
          </p:nvPr>
        </p:nvGraphicFramePr>
        <p:xfrm>
          <a:off x="237067" y="829733"/>
          <a:ext cx="11667065" cy="5960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740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A25A8-3F35-45BE-BF1F-AE52BE6A77E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Методы, способы и формы реализации содержания деятельности с детьми-мигрантами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(«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Разноцветная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планета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»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Под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редакцией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.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.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Хамраевой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И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.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В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.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Мальцевой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.)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754320-833F-44B5-B9AA-33F4988F1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4700" cy="466725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Проблемные ситуации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Моделирование игровых и реальных ситуаций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Моральные дилеммы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Творческие игры и игровые упражнения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Продуктивные виды детской деятельности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Пение, хореография, музицирование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Аудио и видеозаписи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Игры, упражнения, направленные на формирование толерантности, позитивного отношения к своей и иной культуре, на развитие этнокультурной осведомленности и навыков межкультурного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240722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B4BDDF6F-8653-4449-BCF2-F87F7BF1FC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4" t="4359" r="17213"/>
          <a:stretch/>
        </p:blipFill>
        <p:spPr>
          <a:xfrm>
            <a:off x="2336800" y="88900"/>
            <a:ext cx="7105753" cy="6540500"/>
          </a:xfrm>
        </p:spPr>
      </p:pic>
    </p:spTree>
    <p:extLst>
      <p:ext uri="{BB962C8B-B14F-4D97-AF65-F5344CB8AC3E}">
        <p14:creationId xmlns:p14="http://schemas.microsoft.com/office/powerpoint/2010/main" val="3706942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69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Взаимодействие педагогов и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D077A3-9A57-4C70-A3A9-4BFD24863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Создание общей установки на совместное решение задачи социальной адаптации ребенка к ДОУ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Взаимное ознакомление педагогов и родителей с национальными особенностями воспитания детей в России и странах детей-мигрантов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Реализация единого, согласованного индивидуально-ориентированного сопровождения ребенка из семьи мигрантов для преодоления языковых трудностей в освоении нового социального опыта</a:t>
            </a:r>
          </a:p>
        </p:txBody>
      </p:sp>
    </p:spTree>
    <p:extLst>
      <p:ext uri="{BB962C8B-B14F-4D97-AF65-F5344CB8AC3E}">
        <p14:creationId xmlns:p14="http://schemas.microsoft.com/office/powerpoint/2010/main" val="3551004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B7721-BC99-4703-87FB-DA8882BA2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1074399" cy="184205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Задание: вам предлагается кейс, по которому необходимо составить ИОМ по следующей структуре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73F63-80A6-436B-9D59-E73FBD0C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1074400" cy="4597399"/>
          </a:xfrm>
        </p:spPr>
        <p:txBody>
          <a:bodyPr>
            <a:normAutofit fontScale="92500"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Основная проблема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Цель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Задачи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Участники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Продолжительность реализации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Предполагаемые результаты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Направления деятельности каждого участника ИОМ с ребенком, родителями, взаимодействие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182867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20AFA-EE0A-4D7A-80AC-3F7AA133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365125"/>
            <a:ext cx="11159066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Классификация детей мигрантов(продолжение)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0FC59-88C6-428C-914A-B3918393C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E67C018-8273-49BC-B4D2-390435645976}"/>
              </a:ext>
            </a:extLst>
          </p:cNvPr>
          <p:cNvGrpSpPr/>
          <p:nvPr/>
        </p:nvGrpSpPr>
        <p:grpSpPr>
          <a:xfrm>
            <a:off x="838200" y="1825625"/>
            <a:ext cx="10515600" cy="2418472"/>
            <a:chOff x="198474" y="1624"/>
            <a:chExt cx="3551431" cy="1847766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554B9EF5-9E8F-43FA-A9AF-1A51515E935E}"/>
                </a:ext>
              </a:extLst>
            </p:cNvPr>
            <p:cNvSpPr/>
            <p:nvPr/>
          </p:nvSpPr>
          <p:spPr>
            <a:xfrm>
              <a:off x="198474" y="1624"/>
              <a:ext cx="3551431" cy="1847766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: скругленные углы 4">
              <a:extLst>
                <a:ext uri="{FF2B5EF4-FFF2-40B4-BE49-F238E27FC236}">
                  <a16:creationId xmlns:a16="http://schemas.microsoft.com/office/drawing/2014/main" id="{89537B87-4C9F-4D87-9DB8-26FE91A8F5ED}"/>
                </a:ext>
              </a:extLst>
            </p:cNvPr>
            <p:cNvSpPr txBox="1"/>
            <p:nvPr/>
          </p:nvSpPr>
          <p:spPr>
            <a:xfrm>
              <a:off x="288675" y="154585"/>
              <a:ext cx="3348871" cy="1604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3200" kern="1200" dirty="0">
                  <a:solidFill>
                    <a:schemeClr val="tx1"/>
                  </a:solidFill>
                </a:rPr>
                <a:t>Дети-коренных жителей Сибири, имеющие свою национальную культуру и традиции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09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841A29-881F-4D92-9AA6-66F9B001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460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Проблемы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социализации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детей-мигрантов, посещающих ДОУ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655B3-376B-49B5-959F-BEBB3E46B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67" y="1690688"/>
            <a:ext cx="12056533" cy="5167312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Противоречие между ценностями и нормами, транслируемыми в ДОУ и семье (другие требования, иные принципы взаимодействия друг с другом, непривычная еда)</a:t>
            </a: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Кризис вхождения в новую социальную общность пери переходе из другой социальной среды (так, вопрос может показаться дразнилкой, улыбка- насмешкой, объятия – насилием)</a:t>
            </a: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Не понимание речи окружающих, наличие особенностей акцентного произношения и грамматических неправильностей в собственной речи ребенка (ребенок не понимает объяснений, не всегда верно интерпретирует интонацию, жесты и мимику, высмеивается другими детьми)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20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0271"/>
            <a:ext cx="10515600" cy="56066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Социализация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(социальное развитие) детей-иностранцев в процессе психолого-педагогического сопровождения в период адаптации –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это процесс усвоения и дальнейшего развития ребенком социально-культурного опыта, необходимого для его включения в систему общественных отношений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который состоит из: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норм, ценностей традиций, правил;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социальных качеств, которые позволяют ребенку комфортно и эффективно общаться с другими детьми;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развития толерантности детей(терпимость к чужому образу жизни, мнению, поведению, ценностям, способность к принятию точки зрения собеседника)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толерантности родителей и педагогов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Стрелка: вправо 1">
            <a:hlinkClick r:id="rId2" action="ppaction://hlinksldjump"/>
            <a:extLst>
              <a:ext uri="{FF2B5EF4-FFF2-40B4-BE49-F238E27FC236}">
                <a16:creationId xmlns:a16="http://schemas.microsoft.com/office/drawing/2014/main" id="{9AFA97B5-9540-42AE-8BC0-1BC8A43FDB97}"/>
              </a:ext>
            </a:extLst>
          </p:cNvPr>
          <p:cNvSpPr/>
          <p:nvPr/>
        </p:nvSpPr>
        <p:spPr>
          <a:xfrm>
            <a:off x="11017250" y="6024997"/>
            <a:ext cx="673100" cy="525463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43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91808-452A-418C-847B-8ABA506ADB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Направления в решении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7F63EA-ACD5-4FE2-84D0-A9EB73BD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6" y="1893356"/>
            <a:ext cx="11353800" cy="496464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Создание адаптивной социокультурной и игровой среды</a:t>
            </a: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Формирование системы языковых и коммуникативных ориентиров у детей в процессе становления языковой картины мира и развития способностей</a:t>
            </a: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Оказание поддержки родителям и формирование у них установки на сотрудничество</a:t>
            </a: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Повышение педагогической компетентности воспитывающих взрослых – членов семьи и педагогов ДОУ</a:t>
            </a:r>
          </a:p>
        </p:txBody>
      </p:sp>
    </p:spTree>
    <p:extLst>
      <p:ext uri="{BB962C8B-B14F-4D97-AF65-F5344CB8AC3E}">
        <p14:creationId xmlns:p14="http://schemas.microsoft.com/office/powerpoint/2010/main" val="132426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B03C5-C3B9-45E5-994C-E332C394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" y="139174"/>
            <a:ext cx="11819467" cy="143298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Особенности организации образовательной деятельности в ДОУ с детьми, для которых русский язык не является родным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1AADD-00BD-410B-987A-00A37A911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" y="1845731"/>
            <a:ext cx="11819467" cy="487309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Учет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требований ФГОС ДО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к социальному развитию дошкольников, которые важно выполнять при  организации работы с детьми-мигрантами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Создание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предметно-развивающей среды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 основе этнокультурных особенностей группы ДОУ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Включение этнорегионального материала в содержание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66354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внутренний, стена, стол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B9D42273-EE8D-4144-A775-F766DD00E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6"/>
          <a:stretch/>
        </p:blipFill>
        <p:spPr>
          <a:xfrm>
            <a:off x="299553" y="124375"/>
            <a:ext cx="5120640" cy="3370580"/>
          </a:xfrm>
        </p:spPr>
      </p:pic>
      <p:pic>
        <p:nvPicPr>
          <p:cNvPr id="7" name="Рисунок 6" descr="Изображение выглядит как здание, красный, стол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1564CDD5-4D9B-4D01-ACDF-AA1613A220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2"/>
          <a:stretch/>
        </p:blipFill>
        <p:spPr>
          <a:xfrm>
            <a:off x="6578658" y="3637280"/>
            <a:ext cx="4424806" cy="3171210"/>
          </a:xfrm>
          <a:prstGeom prst="rect">
            <a:avLst/>
          </a:prstGeom>
        </p:spPr>
      </p:pic>
      <p:pic>
        <p:nvPicPr>
          <p:cNvPr id="9" name="Рисунок 8" descr="Изображение выглядит как небо, внешний, сиди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F670BB4F-CA78-46BE-B9EF-C4DD930D85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17"/>
          <a:stretch/>
        </p:blipFill>
        <p:spPr>
          <a:xfrm>
            <a:off x="325503" y="3637280"/>
            <a:ext cx="5094690" cy="3096345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человек, внутренний, ребенок, стол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347D6AA8-7A42-41B9-8AD9-431782F19E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857" y="117475"/>
            <a:ext cx="4503307" cy="3377480"/>
          </a:xfrm>
          <a:prstGeom prst="rect">
            <a:avLst/>
          </a:prstGeom>
        </p:spPr>
      </p:pic>
      <p:sp>
        <p:nvSpPr>
          <p:cNvPr id="12" name="Стрелка: вправо 11">
            <a:hlinkClick r:id="rId6" action="ppaction://hlinksldjump"/>
            <a:extLst>
              <a:ext uri="{FF2B5EF4-FFF2-40B4-BE49-F238E27FC236}">
                <a16:creationId xmlns:a16="http://schemas.microsoft.com/office/drawing/2014/main" id="{CA1DC5E9-836D-4F00-9F8F-F075A36C228E}"/>
              </a:ext>
            </a:extLst>
          </p:cNvPr>
          <p:cNvSpPr/>
          <p:nvPr/>
        </p:nvSpPr>
        <p:spPr>
          <a:xfrm>
            <a:off x="11158121" y="6451599"/>
            <a:ext cx="708376" cy="282025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3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E9D5C-F73C-413F-8346-7FBBA4CE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0"/>
            <a:ext cx="12001500" cy="1690689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ДО к социальному развитию дошкольников,  которые важно учитывать при работе с детьми-иностранцами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1AA53F-1EBD-44AC-BFC0-6CA83DB6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825624"/>
            <a:ext cx="11201400" cy="47783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положительного отношения ребёнка к окружающим людям – уважения и терпимости к детям и взрослым независимо от социального происхождения, расовой и национальной принадлежности, языка, вероисповедания, пола, возраста, личностного и поведенческого своеобразия, уважения к чувству собственного достоинства других людей, их мнениям, желаниям, взглядам;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к ценностям сотрудничества с другими людьми: оказание помощи при осознании необходимости людей друг в друге, планировании совместной работы, соподчинении и контроле своих желаний, согласовании с партнёрами по деятельности мнений и действий;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коммуникативной компетентности ребёнка – распознавание эмоциональных переживаний и состояний окружающих, выражение собственных переживаний;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066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1163</Words>
  <Application>Microsoft Office PowerPoint</Application>
  <PresentationFormat>Широкоэкранный</PresentationFormat>
  <Paragraphs>122</Paragraphs>
  <Slides>23</Slides>
  <Notes>0</Notes>
  <HiddenSlides>6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Психолого-педагогическое сопровождение детей-мигрантов, посещающих ДОУ</vt:lpstr>
      <vt:lpstr>Классификация детей-мигрантов</vt:lpstr>
      <vt:lpstr>Классификация детей мигрантов(продолжение)</vt:lpstr>
      <vt:lpstr>Проблемы социализации детей-мигрантов, посещающих ДОУ</vt:lpstr>
      <vt:lpstr>Презентация PowerPoint</vt:lpstr>
      <vt:lpstr>Направления в решении проблемы</vt:lpstr>
      <vt:lpstr>Особенности организации образовательной деятельности в ДОУ с детьми, для которых русский язык не является родным</vt:lpstr>
      <vt:lpstr>Презентация PowerPoint</vt:lpstr>
      <vt:lpstr> Требования ФГОС ДО к социальному развитию дошкольников,  которые важно учитывать при работе с детьми-иностранцами </vt:lpstr>
      <vt:lpstr> Требования ФГОС ДО к социальному развитию дошкольников,  которые важно учитывать при работе с детьми-иностранцами </vt:lpstr>
      <vt:lpstr>Диагностика социальной адаптации и определения причин дезадаптации детей (диагностический инструментарий)</vt:lpstr>
      <vt:lpstr> Обследование речевого развития ребенка </vt:lpstr>
      <vt:lpstr>Деление детей-мигрантов по уровню речевого развития</vt:lpstr>
      <vt:lpstr>Деление детей-мигрантов по уровню речевого развития</vt:lpstr>
      <vt:lpstr>Основные направления деятельности педагога по речевому развитию ребенка-мигранта</vt:lpstr>
      <vt:lpstr>Группы коррекционных задач в соответствии с содержанием программ для детей с ФФН и ОНР в работе с дошкольниками- билингвами</vt:lpstr>
      <vt:lpstr>Цель ИОМ - способствовать становлению позитивного психоэмоционального состояния дошкольника посредством коррекции эмоциональных трудностей </vt:lpstr>
      <vt:lpstr>Участники ИОМ</vt:lpstr>
      <vt:lpstr>Планируемые результаты</vt:lpstr>
      <vt:lpstr>Методы, способы и формы реализации содержания деятельности с детьми-мигрантами («Разноцветная планета» Под редакцией Е.А. Хамраевой, И.В. Мальцевой.)</vt:lpstr>
      <vt:lpstr>Презентация PowerPoint</vt:lpstr>
      <vt:lpstr>Взаимодействие педагогов и родителей</vt:lpstr>
      <vt:lpstr>Задание: вам предлагается кейс, по которому необходимо составить ИОМ по следующей структуре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87</cp:revision>
  <dcterms:created xsi:type="dcterms:W3CDTF">2017-05-09T10:23:37Z</dcterms:created>
  <dcterms:modified xsi:type="dcterms:W3CDTF">2018-01-29T09:01:37Z</dcterms:modified>
</cp:coreProperties>
</file>