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10" r:id="rId3"/>
    <p:sldId id="311" r:id="rId4"/>
    <p:sldId id="312" r:id="rId5"/>
    <p:sldId id="313" r:id="rId6"/>
    <p:sldId id="314" r:id="rId7"/>
    <p:sldId id="316" r:id="rId8"/>
    <p:sldId id="322" r:id="rId9"/>
    <p:sldId id="315" r:id="rId10"/>
    <p:sldId id="319" r:id="rId11"/>
    <p:sldId id="323" r:id="rId12"/>
    <p:sldId id="320" r:id="rId13"/>
    <p:sldId id="330" r:id="rId14"/>
    <p:sldId id="324" r:id="rId15"/>
    <p:sldId id="325" r:id="rId16"/>
    <p:sldId id="331" r:id="rId17"/>
    <p:sldId id="327" r:id="rId18"/>
    <p:sldId id="332" r:id="rId19"/>
    <p:sldId id="328" r:id="rId20"/>
    <p:sldId id="333" r:id="rId21"/>
    <p:sldId id="317" r:id="rId22"/>
    <p:sldId id="334" r:id="rId23"/>
    <p:sldId id="26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6600CC"/>
    <a:srgbClr val="FF99FF"/>
    <a:srgbClr val="FFCCCC"/>
    <a:srgbClr val="6600FF"/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3738B-AD97-4291-8D45-9CB41E5CF451}" type="datetimeFigureOut">
              <a:rPr lang="ru-RU" smtClean="0"/>
              <a:pPr/>
              <a:t>15.05.2017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565EC-E1CA-4A3E-A503-821D2628E5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022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879600" y="685800"/>
            <a:ext cx="2351088" cy="1763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431985" y="2691442"/>
            <a:ext cx="3463506" cy="119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2577CB-0304-4574-94CF-E3F58F07E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4704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14438" y="685800"/>
            <a:ext cx="4381500" cy="32861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61338" y="4705967"/>
            <a:ext cx="5486400" cy="138454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 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В документах, посвящённых модернизации Российского образования ясно выражена мысль о необходимости смены ориентиров образования с получения знаний и реализации абстрактных воспитательных задач – к развитию индивидуальных способностей личности, основанных на новых социальных ценностях.</a:t>
            </a:r>
            <a:endParaRPr lang="ru-RU" sz="4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81188" y="685800"/>
            <a:ext cx="2351087" cy="1763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2577CB-0304-4574-94CF-E3F58F07E74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51499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 anchor="ctr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8B31F-0398-4C5E-82F6-D6C5AE4E5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5F377-8B85-443E-AF44-4EEE7501E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CA51B-5E73-4C32-8F2A-B368FD396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255D6-6723-49FB-8BA9-418054C3B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986F8-951B-46A8-A553-CE4D4C8021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98994-8DB4-4EE1-A808-3D11C85E6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12D6-D1C2-4145-8250-EB0A11CC1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770F59-8FBA-4C20-A622-C846704210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E027E-DDCA-4566-B66B-5766083B4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36D91-2649-4CD3-8401-8B4B5186B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ED164-A72D-4138-9900-FDFFD2ECC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7E701C-2080-4D7E-A72C-7CAFE8CDB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defRPr sz="32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42.edu.yar.ru/vospitateli_sovetuyut/marusenko_mariya_sergeevna.html" TargetMode="External"/><Relationship Id="rId2" Type="http://schemas.openxmlformats.org/officeDocument/2006/relationships/hyperlink" Target="&#1072;&#1085;&#1082;&#1077;&#1090;&#1099;%20&#1088;&#1072;&#1079;&#1085;&#1099;&#1077;.docx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&#1055;&#1077;&#1076;&#1072;&#1075;&#1086;&#1075;&#1080;&#1095;&#1077;&#1089;&#1082;&#1080;&#1077;%20&#1087;&#1086;&#1088;&#1091;&#1095;&#1077;&#1085;&#1080;&#1103;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&#1055;&#1077;&#1076;&#1072;&#1075;&#1086;&#1075;&#1080;&#1095;&#1077;&#1089;&#1082;&#1080;&#1077;%20&#1087;&#1088;&#1072;&#1082;&#1090;&#1080;&#1082;&#1091;&#1084;&#1099;.docx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42.edu.yar.ru/innovatsionnaya_deyatelnost/muni/meropriyatiya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42.edu.yar.ru/innovatsionnaya_deyatelnost/muni/meropriyatiya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42.edu.yar.ru/innovatsionnaya_deyatelnost/muni/meropriyatiya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42.edu.yar.ru/innovatsionnaya_deyatelnost/muni/meropriyatiya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dou142.edu.yar.ru/innovatsionnaya_deyatelnost/muni/meropriyatiya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40337" y="225083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506435" y="2082018"/>
            <a:ext cx="1010060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</a:t>
            </a:r>
          </a:p>
          <a:p>
            <a:pPr algn="ctr"/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воспитанников  в условиях реализации </a:t>
            </a:r>
            <a:endParaRPr lang="ru-RU" sz="36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36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36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(МДОУ № 139, 85, 140, 142)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9816" y="543336"/>
            <a:ext cx="51553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Муниципальный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ресурсный центр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85750" y="845379"/>
            <a:ext cx="8643938" cy="1124097"/>
          </a:xfrm>
          <a:prstGeom prst="rect">
            <a:avLst/>
          </a:prstGeom>
          <a:solidFill>
            <a:srgbClr val="FFFFFF"/>
          </a:solidFill>
          <a:ln w="28575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Создание единого образовательного пространства «детский сад - семья», обеспечивающего </a:t>
            </a: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индивидуальное сопровождение дошкольника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 через организацию взаимодействия ДОУ с семьями воспитанников на основе </a:t>
            </a: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модели социального 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партнерства.</a:t>
            </a:r>
            <a:endParaRPr lang="ru-RU" sz="28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285750" y="2214563"/>
            <a:ext cx="8643938" cy="285750"/>
          </a:xfrm>
          <a:prstGeom prst="rect">
            <a:avLst/>
          </a:prstGeom>
          <a:solidFill>
            <a:srgbClr val="FFFFFF"/>
          </a:solidFill>
          <a:ln w="19050">
            <a:solidFill>
              <a:srgbClr val="333333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6600CC"/>
                </a:solidFill>
                <a:latin typeface="Calibri" pitchFamily="34" charset="0"/>
              </a:rPr>
              <a:t>ЗАДАЧИ</a:t>
            </a:r>
            <a:endParaRPr lang="ru-RU" sz="2000" dirty="0">
              <a:solidFill>
                <a:srgbClr val="6600CC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412859" y="1857375"/>
            <a:ext cx="214313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85750" y="2857500"/>
            <a:ext cx="1214438" cy="335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Создание документационного обеспечения взаимодействия ДОУ и семьи на основе нормативно – правовых документов федерального, регионального муниципального уровня и уровня ДОУ.</a:t>
            </a:r>
          </a:p>
          <a:p>
            <a:endParaRPr lang="ru-RU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643063" y="2857500"/>
            <a:ext cx="1214437" cy="335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 dirty="0">
                <a:latin typeface="Calibri" pitchFamily="34" charset="0"/>
              </a:rPr>
              <a:t>Повышение профессиональной компетентности педагогов ДОУ по вопросу взаимодействия с семьями </a:t>
            </a:r>
            <a:r>
              <a:rPr lang="ru-RU" sz="1200" b="1" dirty="0" smtClean="0">
                <a:latin typeface="Calibri" pitchFamily="34" charset="0"/>
              </a:rPr>
              <a:t>воспитанников</a:t>
            </a:r>
            <a:endParaRPr lang="ru-RU" dirty="0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3071813" y="2857500"/>
            <a:ext cx="1285875" cy="335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Сбор и анализ сведений о родителях (законных представителей) и детях, изучение семей, их трудностей и запросов; выявление готовности семьи ответить на запросы дошкольного учреждения.</a:t>
            </a:r>
          </a:p>
          <a:p>
            <a:endParaRPr lang="ru-RU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4572000" y="2857500"/>
            <a:ext cx="1285875" cy="335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Создание условий для формирования доверительных отношений родителей с педагогическим коллективом детского сада в процессе повседневного общения и специально-организованных мероприятий</a:t>
            </a:r>
            <a:r>
              <a:rPr lang="ru-RU" sz="1100">
                <a:latin typeface="Calibri" pitchFamily="34" charset="0"/>
              </a:rPr>
              <a:t>.</a:t>
            </a:r>
          </a:p>
          <a:p>
            <a:endParaRPr lang="ru-RU"/>
          </a:p>
        </p:txBody>
      </p:sp>
      <p:sp>
        <p:nvSpPr>
          <p:cNvPr id="6154" name="Rectangle 51"/>
          <p:cNvSpPr>
            <a:spLocks noChangeArrowheads="1"/>
          </p:cNvSpPr>
          <p:nvPr/>
        </p:nvSpPr>
        <p:spPr bwMode="auto">
          <a:xfrm>
            <a:off x="6072188" y="2857500"/>
            <a:ext cx="1285875" cy="335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Планирование и реализация психолого – педагогической поддержки важнейших социальных функций семьи: правовой, воспитательной, рекреативной (досуговой), влияющих на качество семейного воспитания.</a:t>
            </a:r>
          </a:p>
          <a:p>
            <a:endParaRPr lang="ru-RU"/>
          </a:p>
        </p:txBody>
      </p:sp>
      <p:sp>
        <p:nvSpPr>
          <p:cNvPr id="6155" name="Rectangle 52"/>
          <p:cNvSpPr>
            <a:spLocks noChangeArrowheads="1"/>
          </p:cNvSpPr>
          <p:nvPr/>
        </p:nvSpPr>
        <p:spPr bwMode="auto">
          <a:xfrm>
            <a:off x="7572375" y="2857500"/>
            <a:ext cx="1357313" cy="33575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1200" b="1">
                <a:latin typeface="Calibri" pitchFamily="34" charset="0"/>
              </a:rPr>
              <a:t>Внедрение эффективных технологий сотрудничества ДОУ с семьями в практику психолого-педагогического партнёрства, способствующих повышению потенциала взаимодоверительных и равноответственных отношений.</a:t>
            </a:r>
          </a:p>
          <a:p>
            <a:endParaRPr lang="ru-RU" sz="2400"/>
          </a:p>
        </p:txBody>
      </p:sp>
      <p:sp>
        <p:nvSpPr>
          <p:cNvPr id="45" name="Стрелка вниз 44"/>
          <p:cNvSpPr/>
          <p:nvPr/>
        </p:nvSpPr>
        <p:spPr>
          <a:xfrm>
            <a:off x="857250" y="2500313"/>
            <a:ext cx="14287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" name="Стрелка вниз 45"/>
          <p:cNvSpPr/>
          <p:nvPr/>
        </p:nvSpPr>
        <p:spPr>
          <a:xfrm>
            <a:off x="2143125" y="2500313"/>
            <a:ext cx="14287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7" name="Стрелка вниз 46"/>
          <p:cNvSpPr/>
          <p:nvPr/>
        </p:nvSpPr>
        <p:spPr>
          <a:xfrm>
            <a:off x="3571875" y="2500313"/>
            <a:ext cx="14287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Стрелка вниз 47"/>
          <p:cNvSpPr/>
          <p:nvPr/>
        </p:nvSpPr>
        <p:spPr>
          <a:xfrm>
            <a:off x="5143500" y="2500313"/>
            <a:ext cx="14287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9" name="Стрелка вниз 48"/>
          <p:cNvSpPr/>
          <p:nvPr/>
        </p:nvSpPr>
        <p:spPr>
          <a:xfrm>
            <a:off x="6643688" y="2500313"/>
            <a:ext cx="14287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трелка вниз 49"/>
          <p:cNvSpPr/>
          <p:nvPr/>
        </p:nvSpPr>
        <p:spPr>
          <a:xfrm>
            <a:off x="8143875" y="2500313"/>
            <a:ext cx="142875" cy="3571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" name="Выноска со стрелкой вниз 50"/>
          <p:cNvSpPr/>
          <p:nvPr/>
        </p:nvSpPr>
        <p:spPr>
          <a:xfrm>
            <a:off x="299817" y="6429375"/>
            <a:ext cx="8643938" cy="428625"/>
          </a:xfrm>
          <a:prstGeom prst="downArrowCallout">
            <a:avLst>
              <a:gd name="adj1" fmla="val 25000"/>
              <a:gd name="adj2" fmla="val 25000"/>
              <a:gd name="adj3" fmla="val 25000"/>
              <a:gd name="adj4" fmla="val 33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Двойная стрелка влево/вправо 51"/>
          <p:cNvSpPr/>
          <p:nvPr/>
        </p:nvSpPr>
        <p:spPr>
          <a:xfrm>
            <a:off x="7286625" y="4500563"/>
            <a:ext cx="357188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3" name="Двойная стрелка влево/вправо 52"/>
          <p:cNvSpPr/>
          <p:nvPr/>
        </p:nvSpPr>
        <p:spPr>
          <a:xfrm>
            <a:off x="1428750" y="4500563"/>
            <a:ext cx="285750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4" name="Двойная стрелка влево/вправо 53"/>
          <p:cNvSpPr/>
          <p:nvPr/>
        </p:nvSpPr>
        <p:spPr>
          <a:xfrm>
            <a:off x="2786063" y="4500563"/>
            <a:ext cx="357187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5" name="Двойная стрелка влево/вправо 54"/>
          <p:cNvSpPr/>
          <p:nvPr/>
        </p:nvSpPr>
        <p:spPr>
          <a:xfrm>
            <a:off x="4286250" y="4500563"/>
            <a:ext cx="357188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Двойная стрелка влево/вправо 55"/>
          <p:cNvSpPr/>
          <p:nvPr/>
        </p:nvSpPr>
        <p:spPr>
          <a:xfrm>
            <a:off x="5786438" y="4500563"/>
            <a:ext cx="357187" cy="1428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8"/>
          <p:cNvSpPr>
            <a:spLocks noChangeArrowheads="1"/>
          </p:cNvSpPr>
          <p:nvPr/>
        </p:nvSpPr>
        <p:spPr bwMode="auto">
          <a:xfrm>
            <a:off x="644720" y="563344"/>
            <a:ext cx="8063181" cy="576140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FF0066"/>
                </a:solidFill>
                <a:latin typeface="Calibri" pitchFamily="34" charset="0"/>
              </a:rPr>
              <a:t>УСЛОВИЯ ЭФФЕКТИВНОГО</a:t>
            </a:r>
            <a:r>
              <a:rPr lang="ru-RU" sz="2000" dirty="0">
                <a:solidFill>
                  <a:srgbClr val="FF0066"/>
                </a:solidFill>
                <a:latin typeface="Calibri" pitchFamily="34" charset="0"/>
              </a:rPr>
              <a:t> </a:t>
            </a:r>
            <a:r>
              <a:rPr lang="ru-RU" sz="2000" b="1" dirty="0">
                <a:solidFill>
                  <a:srgbClr val="FF0066"/>
                </a:solidFill>
                <a:latin typeface="Calibri" pitchFamily="34" charset="0"/>
              </a:rPr>
              <a:t>ВЗАИМОДЕЙСТВИЯ ДОУ И СЕМЬИ</a:t>
            </a:r>
            <a:endParaRPr lang="ru-RU" sz="3600" dirty="0">
              <a:solidFill>
                <a:srgbClr val="FF0066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60315" y="1327371"/>
            <a:ext cx="8105384" cy="5040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kern="1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Установление интересов каждого из партнеров;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kern="1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Согласие родителей на активное включение в образовательный процесс и понимания важности участия родителей в образовательной деятельности;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kern="1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Совместное формирование целей и задач деятельности (документационное обеспечение); 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kern="1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Выработка четких правил действий в процессе сотрудничества (планирование);</a:t>
            </a:r>
          </a:p>
          <a:p>
            <a:pPr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Владение педагогами методами обучения родителей;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Использование активных форм и методов общения;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обязательная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обратная связь педагогов с родителями для оценки эффективности взаимодействия;</a:t>
            </a:r>
          </a:p>
          <a:p>
            <a:pPr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процесса взаимодействия семьи и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ДОУ ( в рамках реализации конкретного ИОМ)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453475" y="0"/>
            <a:ext cx="287337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643438" y="6381750"/>
            <a:ext cx="287337" cy="4762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49299" y="289070"/>
            <a:ext cx="8497888" cy="62547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</a:t>
            </a:r>
            <a:endParaRPr lang="ru-RU" sz="4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365760" y="1603717"/>
            <a:ext cx="8468458" cy="40233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Значимость социального партнерства для каждой из сторон;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Единство реализации цели в вопросах развития личности ребенка;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Равноправие и </a:t>
            </a:r>
            <a:r>
              <a:rPr lang="ru-RU" sz="24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равноответственность</a:t>
            </a: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родителей и педагогов;</a:t>
            </a: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Открытость и добровольность;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Взаимное доверие  во взаимоотношениях педагогов и родителей; уважение и доброжелательность друг к другу;</a:t>
            </a:r>
          </a:p>
          <a:p>
            <a:pPr eaLnBrk="0" hangingPunct="0">
              <a:buFont typeface="Wingdings" pitchFamily="2" charset="2"/>
              <a:buChar char="Ø"/>
            </a:pP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Индивидуальный и дифференцированный подход к каждой семье</a:t>
            </a:r>
            <a:r>
              <a:rPr lang="ru-RU" sz="2400" b="1" dirty="0" smtClean="0">
                <a:solidFill>
                  <a:srgbClr val="6600CC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eaLnBrk="0" hangingPunct="0">
              <a:buFont typeface="Wingdings" pitchFamily="2" charset="2"/>
              <a:buChar char="Ø"/>
            </a:pPr>
            <a:endParaRPr lang="ru-RU" sz="2400" b="1" dirty="0" smtClean="0">
              <a:solidFill>
                <a:srgbClr val="66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Ø"/>
            </a:pPr>
            <a:endParaRPr lang="ru-RU" sz="2400" b="1" dirty="0">
              <a:solidFill>
                <a:srgbClr val="6600CC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2400" dirty="0">
              <a:latin typeface="Calibri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596350" y="6210300"/>
            <a:ext cx="4318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116950" y="980562"/>
            <a:ext cx="412847" cy="51061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7" name="Rectangle 1"/>
          <p:cNvSpPr>
            <a:spLocks noChangeArrowheads="1"/>
          </p:cNvSpPr>
          <p:nvPr/>
        </p:nvSpPr>
        <p:spPr bwMode="auto">
          <a:xfrm>
            <a:off x="0" y="302359"/>
            <a:ext cx="9320325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Принцип личностно - ориентированного подхода.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особенностей каждой семьи: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индивидуальные особенности характера,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темперамента, работоспособности,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уровень развития психических процессов, а также способности и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потребности  каждого ребенка. 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Принцип систематичности и последовательности.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Систематическое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формирование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родителей навыков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психолого-педагогических знаний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 возрастных особенностях детей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дошкольного возраста, закономерностях и принципах воспитания и обучения.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Принцип доступности.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Учет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психофизиологических  особенностей и индивидуальные различия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родителей, их интересы, уровень воспитанности, а также жизненный опыт.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Принцип целостности.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Процесс обучения родителей  согласован с  педагогами детского сада: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воспитателями, музыкальными руководителями,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инструктором по физической культуре, педагогом-психологом. 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Принцип единства  семейного и общественного воспитания.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Данный принцип является важнейшим социально-педагогическим 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условием, оказывает самое положительное влияние на формирующуюся 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6600C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личность ребёнка.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21164" y="190012"/>
            <a:ext cx="8643938" cy="5762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ОСНОВНЫЕ НАПРАВЛЕНИЯ</a:t>
            </a:r>
            <a:r>
              <a:rPr lang="ru-RU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ВЗАИМОДЕЙСТВИЯ </a:t>
            </a:r>
          </a:p>
          <a:p>
            <a:pPr algn="ctr"/>
            <a:r>
              <a:rPr lang="ru-RU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 УЧЕТОМ ЗАПРОСОВ И ПОТРЕБНОСТЕЙ КАЖДОЙ ИЗ СТОРОН</a:t>
            </a:r>
            <a:endParaRPr lang="ru-RU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417255" y="1406769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50825" y="1740732"/>
            <a:ext cx="8642350" cy="9602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19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Сбор и анализ сведений о родителях и детях, изучение семей, их </a:t>
            </a:r>
            <a:r>
              <a:rPr lang="ru-RU" sz="19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9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трудностей </a:t>
            </a:r>
            <a:r>
              <a:rPr lang="ru-RU" sz="19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 запросов, а также выявление готовности семьи ответить </a:t>
            </a:r>
            <a:endParaRPr lang="ru-RU" sz="19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 на </a:t>
            </a:r>
            <a:r>
              <a:rPr lang="ru-RU" sz="19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запросы ДОУ.</a:t>
            </a:r>
          </a:p>
          <a:p>
            <a:endParaRPr lang="ru-RU" dirty="0"/>
          </a:p>
        </p:txBody>
      </p:sp>
      <p:sp>
        <p:nvSpPr>
          <p:cNvPr id="9221" name="Rectangle 55"/>
          <p:cNvSpPr>
            <a:spLocks noChangeArrowheads="1"/>
          </p:cNvSpPr>
          <p:nvPr/>
        </p:nvSpPr>
        <p:spPr bwMode="auto">
          <a:xfrm>
            <a:off x="2016418" y="3064266"/>
            <a:ext cx="4608513" cy="331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ФОРМЫ ВЗАИМОДЕЙСТВИЯ</a:t>
            </a:r>
            <a:endParaRPr lang="ru-RU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0"/>
          <p:cNvSpPr>
            <a:spLocks noChangeArrowheads="1"/>
          </p:cNvSpPr>
          <p:nvPr/>
        </p:nvSpPr>
        <p:spPr bwMode="auto">
          <a:xfrm>
            <a:off x="194554" y="3808242"/>
            <a:ext cx="3997618" cy="22830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Опрос;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Анкетирование;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Изучение медицинских карт;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Психологические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методики.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61"/>
          <p:cNvSpPr>
            <a:spLocks noChangeArrowheads="1"/>
          </p:cNvSpPr>
          <p:nvPr/>
        </p:nvSpPr>
        <p:spPr bwMode="auto">
          <a:xfrm>
            <a:off x="4403187" y="3868615"/>
            <a:ext cx="4489987" cy="22086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брошюры ДОУ;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Презентация ДОУ;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Сайт ДОУ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;</a:t>
            </a:r>
            <a:endParaRPr lang="ru-RU" sz="20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Групповые и индивидуальные консультации.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Выноска со стрелкой вниз 52"/>
          <p:cNvSpPr/>
          <p:nvPr/>
        </p:nvSpPr>
        <p:spPr>
          <a:xfrm>
            <a:off x="250825" y="6237288"/>
            <a:ext cx="8643938" cy="431800"/>
          </a:xfrm>
          <a:prstGeom prst="downArrowCallout">
            <a:avLst>
              <a:gd name="adj1" fmla="val 33189"/>
              <a:gd name="adj2" fmla="val 48408"/>
              <a:gd name="adj3" fmla="val 40527"/>
              <a:gd name="adj4" fmla="val 28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649375" y="3522003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424381" y="3493868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178105" y="2748794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70671" y="939410"/>
            <a:ext cx="7272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ИНФОРМАЦИОННО-АНАЛИТИЧЕСКИЙ БЛОК</a:t>
            </a:r>
            <a:endParaRPr lang="ru-RU" sz="2400" b="1" u="sng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57188" y="608428"/>
            <a:ext cx="3786187" cy="5572125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Работа с педагогами: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содержания, форм и методов процесса взаимодействия детского сада и семьи.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Сбор и анализ сведений о родителях и детях, изучение семей, их трудностей и запросов, а также выявление готовности семьи ответить на запросы ДОУ.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Выявление запросов, потребностей и ожиданий обеих сторон в вопросах воспитания и обучения.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Рассмотрение вопросов, связанных с выработкой единых подходов в организации условий успешного развития ребенка.</a:t>
            </a:r>
          </a:p>
          <a:p>
            <a:endParaRPr lang="ru-RU" sz="16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121930" y="249043"/>
            <a:ext cx="142875" cy="2143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3725740" y="6357938"/>
            <a:ext cx="214313" cy="500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6" name="Text Box 3"/>
          <p:cNvSpPr txBox="1">
            <a:spLocks noChangeArrowheads="1"/>
          </p:cNvSpPr>
          <p:nvPr/>
        </p:nvSpPr>
        <p:spPr bwMode="auto">
          <a:xfrm>
            <a:off x="4143375" y="270804"/>
            <a:ext cx="5000625" cy="621440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2000" b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 родителями</a:t>
            </a:r>
            <a:r>
              <a:rPr lang="ru-RU" sz="2000" b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u="sng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Проведение работы по согласованию взглядов на цели, средства и методы воспитания детей в условиях групп разного типа (</a:t>
            </a:r>
            <a:r>
              <a:rPr lang="ru-RU" sz="16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коррекционных, кратковременного пребывания, адаптационных);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Рассмотрение вопросов, связанных с выработкой единых подходов в организации распорядка дня, питания, гигиенических и оздоровительных процедур; 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Обсуждение вопросов информационного обеспечения контактов родителей с педагогами касающуюся проявлений каждого конкретного ребёнка;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Проведение работы по определению содержания воспитания и образования детей, которое может быть реализовано в совместной деятельности педагогов с родителями и другими членами </a:t>
            </a:r>
            <a:r>
              <a:rPr lang="ru-RU" sz="16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многопоколенной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семьи и проведение совместной разработки  вариантов распределения функций между педагогами и родителями с учётом собственных интересов и возможностей родителей;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Выявление семей риска;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Подписание согласования с родителями.</a:t>
            </a:r>
          </a:p>
          <a:p>
            <a:endParaRPr lang="ru-RU" dirty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276566" y="587180"/>
            <a:ext cx="8642350" cy="6929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Цель: Вовлечение родителей в процесс разработки и реализации ИОМ.</a:t>
            </a:r>
          </a:p>
          <a:p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Организация эффективного взаимодействия ДОУ и семьи.</a:t>
            </a:r>
          </a:p>
          <a:p>
            <a:endParaRPr lang="ru-RU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55"/>
          <p:cNvSpPr>
            <a:spLocks noChangeArrowheads="1"/>
          </p:cNvSpPr>
          <p:nvPr/>
        </p:nvSpPr>
        <p:spPr bwMode="auto">
          <a:xfrm>
            <a:off x="2227434" y="1643428"/>
            <a:ext cx="4608513" cy="331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ФОРМЫ ВЗАИМОДЕЙСТВИЯ</a:t>
            </a:r>
            <a:endParaRPr lang="ru-RU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0"/>
          <p:cNvSpPr>
            <a:spLocks noChangeArrowheads="1"/>
          </p:cNvSpPr>
          <p:nvPr/>
        </p:nvSpPr>
        <p:spPr bwMode="auto">
          <a:xfrm>
            <a:off x="323557" y="2415539"/>
            <a:ext cx="3997618" cy="38797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ПЕДАГОГИ</a:t>
            </a:r>
          </a:p>
          <a:p>
            <a:pPr>
              <a:spcAft>
                <a:spcPts val="0"/>
              </a:spcAft>
              <a:buFont typeface="Symbol" pitchFamily="18" charset="2"/>
              <a:buChar char="-"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Консультирование посредством использования различных форм 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(электронные видеотека и </a:t>
            </a:r>
            <a:r>
              <a:rPr lang="ru-RU" sz="20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аудиотека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буклеты,информация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на сайте ДОУ и т.д., </a:t>
            </a:r>
            <a:r>
              <a:rPr lang="ru-RU" sz="2000" dirty="0" err="1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треннинги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spcAft>
                <a:spcPts val="0"/>
              </a:spcAft>
              <a:buFont typeface="Symbol" pitchFamily="18" charset="2"/>
              <a:buChar char="-"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Организация продуктивного общения всех участников образовательного пространства 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(игротеки, традиции, праздники, дни отрытых дверей, семейный клуб и т.д.);</a:t>
            </a:r>
            <a:endParaRPr lang="ru-RU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61"/>
          <p:cNvSpPr>
            <a:spLocks noChangeArrowheads="1"/>
          </p:cNvSpPr>
          <p:nvPr/>
        </p:nvSpPr>
        <p:spPr bwMode="auto">
          <a:xfrm>
            <a:off x="4375052" y="2489980"/>
            <a:ext cx="4321175" cy="271506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РОДИТЕЛИ</a:t>
            </a:r>
          </a:p>
          <a:p>
            <a:pPr>
              <a:buFont typeface="Symbol" pitchFamily="18" charset="2"/>
              <a:buChar char="-"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Участие в планировании  ИОМ и определения перспектив развития ребенка,</a:t>
            </a:r>
          </a:p>
          <a:p>
            <a:pPr>
              <a:buFont typeface="Symbol" pitchFamily="18" charset="2"/>
              <a:buChar char="-"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Обмен опытом семейного воспитания,</a:t>
            </a:r>
          </a:p>
          <a:p>
            <a:pPr>
              <a:buFont typeface="Symbol" pitchFamily="18" charset="2"/>
              <a:buChar char="-"/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Издание семейных газет, журналов и т.д.</a:t>
            </a:r>
            <a:endParaRPr lang="ru-RU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5691579" y="2199639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691667" y="2143370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304713" y="1299822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98806" y="0"/>
            <a:ext cx="7272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ПРАКТИЧЕСКИЙ БЛОК</a:t>
            </a:r>
            <a:endParaRPr lang="ru-RU" sz="2400" b="1" u="sng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236757" y="6426200"/>
            <a:ext cx="8643938" cy="431800"/>
          </a:xfrm>
          <a:prstGeom prst="downArrowCallout">
            <a:avLst>
              <a:gd name="adj1" fmla="val 33189"/>
              <a:gd name="adj2" fmla="val 48408"/>
              <a:gd name="adj3" fmla="val 40527"/>
              <a:gd name="adj4" fmla="val 28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4384723" y="281354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214813" y="714375"/>
            <a:ext cx="4572000" cy="56435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Работа с родителями: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работы по повышению правовой и психолого-педагогической культуры родителей с использованием активных форм и методов общения;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Вовлечение родителей в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реализацию ИОМ;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родительской общественности в стратегическом, перспективном и календарном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планировании;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образовательной деятельности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 ребенком;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Работа по предупреждению нарушений родителями прав ребёнка в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семье.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1450" dirty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1500" dirty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sz="1500" dirty="0">
              <a:latin typeface="+mn-lt"/>
            </a:endParaRPr>
          </a:p>
          <a:p>
            <a:pPr>
              <a:buFont typeface="Calibri" pitchFamily="34" charset="0"/>
              <a:buChar char="5"/>
              <a:defRPr/>
            </a:pPr>
            <a:endParaRPr lang="ru-RU" sz="1600" dirty="0">
              <a:latin typeface="Calibri" pitchFamily="34" charset="0"/>
            </a:endParaRPr>
          </a:p>
          <a:p>
            <a:pPr>
              <a:defRPr/>
            </a:pPr>
            <a:endParaRPr lang="ru-RU" sz="1400" dirty="0">
              <a:latin typeface="Arial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85750" y="714375"/>
            <a:ext cx="3929063" cy="56435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Работа с педагогами: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Выстраивание эффективного взаимодействия с родителями на основе нормативно- правовых документов разного уровня;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Включение инновационных форм и методов в деятельность коллектива ДОУ по взаимодействию с семьей на основе их запросов и потребностей;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Создание картотеки конспектов мероприятий совместной деятельности педагогов детей и родителей.</a:t>
            </a:r>
          </a:p>
          <a:p>
            <a:pPr>
              <a:buFont typeface="Wingdings" pitchFamily="2" charset="2"/>
              <a:buChar char="Ø"/>
              <a:defRPr/>
            </a:pPr>
            <a:endParaRPr lang="ru-RU" dirty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dirty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dirty="0">
              <a:latin typeface="+mn-lt"/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dirty="0"/>
          </a:p>
          <a:p>
            <a:pPr>
              <a:buFont typeface="Wingdings" pitchFamily="2" charset="2"/>
              <a:buChar char="Ø"/>
              <a:defRPr/>
            </a:pPr>
            <a:endParaRPr lang="ru-RU" sz="1500" dirty="0">
              <a:latin typeface="+mn-lt"/>
            </a:endParaRPr>
          </a:p>
          <a:p>
            <a:pPr>
              <a:buFont typeface="Calibri" pitchFamily="34" charset="0"/>
              <a:buChar char="5"/>
              <a:defRPr/>
            </a:pPr>
            <a:endParaRPr lang="ru-RU" sz="1600" dirty="0">
              <a:latin typeface="Calibri" pitchFamily="34" charset="0"/>
            </a:endParaRPr>
          </a:p>
          <a:p>
            <a:pPr>
              <a:defRPr/>
            </a:pPr>
            <a:endParaRPr lang="ru-RU" sz="1400" dirty="0">
              <a:latin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357688" y="6357938"/>
            <a:ext cx="142875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854467"/>
            <a:ext cx="8961120" cy="8055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Цель: Анализ эффективности (количественный и качественный) </a:t>
            </a:r>
          </a:p>
          <a:p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         мероприятий, которые проводятся по разработке и реализации ИОМ.</a:t>
            </a:r>
          </a:p>
          <a:p>
            <a:endParaRPr lang="ru-RU" sz="20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1" name="Rectangle 55"/>
          <p:cNvSpPr>
            <a:spLocks noChangeArrowheads="1"/>
          </p:cNvSpPr>
          <p:nvPr/>
        </p:nvSpPr>
        <p:spPr bwMode="auto">
          <a:xfrm>
            <a:off x="2410314" y="2037323"/>
            <a:ext cx="4608513" cy="3317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ФОРМЫ ВЗАИМОДЕЙСТВИЯ</a:t>
            </a:r>
            <a:endParaRPr lang="ru-RU" sz="2000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60"/>
          <p:cNvSpPr>
            <a:spLocks noChangeArrowheads="1"/>
          </p:cNvSpPr>
          <p:nvPr/>
        </p:nvSpPr>
        <p:spPr bwMode="auto">
          <a:xfrm>
            <a:off x="236757" y="2668759"/>
            <a:ext cx="3997618" cy="346475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ПЕДАГОГИ И РОДИТЕЛИ</a:t>
            </a:r>
          </a:p>
          <a:p>
            <a:pPr>
              <a:spcAft>
                <a:spcPts val="1000"/>
              </a:spcAft>
            </a:pP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Для определения эффективности  усилий, затраченных на взаимодействие с родителями, сразу после проведения того или иного мероприятия используются: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Опрос, книги отзывов;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Оценочные листы, экспресс-диагностика;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Самоанализ педагогов.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Rectangle 61"/>
          <p:cNvSpPr>
            <a:spLocks noChangeArrowheads="1"/>
          </p:cNvSpPr>
          <p:nvPr/>
        </p:nvSpPr>
        <p:spPr bwMode="auto">
          <a:xfrm>
            <a:off x="4417255" y="2700996"/>
            <a:ext cx="4515730" cy="20679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ПЕДАГОГИ И РОДИТЕЛИ</a:t>
            </a:r>
          </a:p>
          <a:p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Для отслеживания и оценки отсроченного результата используются:</a:t>
            </a:r>
          </a:p>
          <a:p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Учет активности родителей;</a:t>
            </a:r>
          </a:p>
          <a:p>
            <a:pPr>
              <a:buFont typeface="Symbol" pitchFamily="18" charset="2"/>
              <a:buChar char="-"/>
            </a:pP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Анализ реализации ИОМ.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6465302" y="2438790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2677599" y="2424724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4501661" y="1707785"/>
            <a:ext cx="215900" cy="2603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83212" y="179755"/>
            <a:ext cx="72729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ru-RU" sz="2400" b="1" u="sng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КОНТРОЛЬНО-ОЦЕНОЧНЫЙ  БЛОК</a:t>
            </a:r>
            <a:endParaRPr lang="ru-RU" sz="2400" b="1" u="sng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196948" y="6426200"/>
            <a:ext cx="8643938" cy="431800"/>
          </a:xfrm>
          <a:prstGeom prst="downArrowCallout">
            <a:avLst>
              <a:gd name="adj1" fmla="val 33189"/>
              <a:gd name="adj2" fmla="val 48408"/>
              <a:gd name="adj3" fmla="val 40527"/>
              <a:gd name="adj4" fmla="val 28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99818" y="348614"/>
            <a:ext cx="8501063" cy="485643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Работа с педагогами и родителями:</a:t>
            </a:r>
          </a:p>
          <a:p>
            <a:pPr marL="0" lvl="1">
              <a:buFont typeface="Wingdings" pitchFamily="2" charset="2"/>
              <a:buChar char="Ø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Анализ эффективности (количественный и качественный) мероприятий, которые проводятся педагогами дошкольного учреждения.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Изучение, оценка и анализ уровня профессиональной компетентности педагогов по вопросу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реализации ИОМ.</a:t>
            </a:r>
            <a:endParaRPr lang="ru-RU" sz="20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Анализ документационного обеспечения процесса взаимодействия с родителями на основе социального партнерства (плана деятельности ДОУ, календарных планов воспитательно-образовательной работы педагогов, планов взаимодействия педагогов с семьями воспитанников,  протоколов родительских собраний).</a:t>
            </a:r>
          </a:p>
          <a:p>
            <a:pPr>
              <a:buFont typeface="Wingdings" pitchFamily="2" charset="2"/>
              <a:buChar char="Ø"/>
            </a:pPr>
            <a:r>
              <a:rPr lang="ru-RU" sz="20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Корректировка документационного обеспечения процесса взаимодействия с семьями воспитанников, плана повышения профессиональной компетентности педагогов на основе проведенного анализа.</a:t>
            </a:r>
          </a:p>
          <a:p>
            <a:endParaRPr lang="ru-RU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13276" y="5881615"/>
            <a:ext cx="8032517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ЕДИНОЕ ОБРАЗОВАТЕЛЬНОЕ ПРОСТРАНСТВО «ДЕТСКИЙ САД - СЕМЬЯ»,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16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ОБЕСПЕЧИВАЮЩЕЕ ЦЕЛОСТНОЕ РАЗВИТИЕ ЛИЧНОСТИ ДОШКОЛЬНИКА</a:t>
            </a:r>
            <a:endParaRPr lang="ru-RU" sz="2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27954" y="5437823"/>
            <a:ext cx="8501063" cy="431800"/>
          </a:xfrm>
          <a:prstGeom prst="downArrowCallout">
            <a:avLst>
              <a:gd name="adj1" fmla="val 33189"/>
              <a:gd name="adj2" fmla="val 48408"/>
              <a:gd name="adj3" fmla="val 40527"/>
              <a:gd name="adj4" fmla="val 289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трелка углом вверх 7"/>
          <p:cNvSpPr/>
          <p:nvPr/>
        </p:nvSpPr>
        <p:spPr>
          <a:xfrm>
            <a:off x="8786813" y="0"/>
            <a:ext cx="214312" cy="314325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031" y="2349306"/>
            <a:ext cx="866775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</a:p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индивидуального сопровождения воспитанников в условиях реализации  ФГОС  ДО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(сентябрь 2016г)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9488" y="351693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812" y="243879"/>
            <a:ext cx="65133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воспитанников  в условиях реализации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(МДОУ № 139, 85, 140, 142)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ритерии картинка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969" y="703385"/>
            <a:ext cx="8516914" cy="55848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дель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290" y="503137"/>
            <a:ext cx="8618153" cy="58413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5047" y="3880265"/>
            <a:ext cx="7643813" cy="22463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«...как прошло детство, кто вел ребенка за руку в детские годы, что вошло в его разум и сердце из окружающего мира — от этого в решающей степени зависит, каким человеком станет сегодняшний малыш</a:t>
            </a:r>
            <a:r>
              <a:rPr lang="ru-RU" sz="28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8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Прямоугольник 2"/>
          <p:cNvSpPr>
            <a:spLocks noChangeArrowheads="1"/>
          </p:cNvSpPr>
          <p:nvPr/>
        </p:nvSpPr>
        <p:spPr bwMode="auto">
          <a:xfrm>
            <a:off x="6215063" y="6215063"/>
            <a:ext cx="2714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В.А. Сухомлинский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214313"/>
            <a:ext cx="4213225" cy="32845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07571" y="2415495"/>
            <a:ext cx="8229600" cy="9271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None/>
              <a:tabLst/>
              <a:defRPr/>
            </a:pPr>
            <a:r>
              <a:rPr kumimoji="0" lang="ru-RU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031" y="2349306"/>
            <a:ext cx="866775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Психолго-педагогические</a:t>
            </a:r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условия разработки и реализации адаптационных маршрутов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(октябрь 2016г)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9488" y="351693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812" y="243879"/>
            <a:ext cx="65133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воспитанников  в условиях реализации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(МДОУ № 139, 85, 140, 142)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031" y="2349306"/>
            <a:ext cx="866775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Психолго-педагогическое</a:t>
            </a:r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сопровождение детей </a:t>
            </a:r>
          </a:p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«группы риска»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(декабрь 2016г)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9488" y="351693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812" y="243879"/>
            <a:ext cx="65133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воспитанников  в условиях реализации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(МДОУ № 139, 85, 140, 142)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031" y="2349306"/>
            <a:ext cx="866775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индивидуальных образовательных маршрутов </a:t>
            </a:r>
          </a:p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для одаренных детей 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(январь 2017г)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9488" y="351693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812" y="243879"/>
            <a:ext cx="65133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воспитанников  в условиях реализации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(МДОУ № 139, 85, 140, 142)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92370" y="2456796"/>
            <a:ext cx="807485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Проектирование  и реализация индивидуальных образовательных маршрутов </a:t>
            </a:r>
          </a:p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для детей с ограниченными возможностями здоровья 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(март 2017г)</a:t>
            </a: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79488" y="351693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812" y="243879"/>
            <a:ext cx="65133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воспитанников  в условиях реализации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(МДОУ № 139, 85, 140, 142)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9490" y="2096086"/>
            <a:ext cx="83562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Модель социального партнерства ДОУ и семьи по разработке и реализации индивидуального образовательного маршрута развития ребенка </a:t>
            </a:r>
          </a:p>
          <a:p>
            <a:pPr algn="ctr"/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(май2017г)</a:t>
            </a:r>
            <a:endParaRPr lang="ru-RU" sz="3200" b="1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эмблема ФГОС ДО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65420" y="182881"/>
            <a:ext cx="2381632" cy="187100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68812" y="243879"/>
            <a:ext cx="651334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</a:t>
            </a: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«Проектирование  индивидуальных образовательных  маршрутов воспитанников  в условиях реализации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федерального государственного стандарта  дошкольного</a:t>
            </a:r>
            <a:r>
              <a:rPr lang="ru-RU" sz="2000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образования» </a:t>
            </a:r>
            <a:endParaRPr lang="ru-RU" sz="2000" dirty="0" smtClean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> </a:t>
            </a:r>
            <a:r>
              <a:rPr lang="ru-RU" sz="2000" b="1" dirty="0" smtClean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(МДОУ № 139, 85, 140, 142)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4"/>
          <p:cNvSpPr txBox="1">
            <a:spLocks noChangeArrowheads="1"/>
          </p:cNvSpPr>
          <p:nvPr/>
        </p:nvSpPr>
        <p:spPr bwMode="auto">
          <a:xfrm>
            <a:off x="1071563" y="1285875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337625" y="3127720"/>
            <a:ext cx="825773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СОЦИАЛЬНОЕ ПАРТНЕРСТВО - (англ. </a:t>
            </a:r>
            <a:r>
              <a:rPr lang="ru-RU" sz="2400" b="1" dirty="0" err="1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partnership</a:t>
            </a:r>
            <a:r>
              <a:rPr lang="ru-RU" sz="2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) -  особый тип совместной деятельности  между субъектами образовательного процесса, характеризующийся доверием, общими целями и ценностями, добровольностью и долговременностью отношений, а также признанием взаимной ответственности сторон за результат их сотрудничества и развития.</a:t>
            </a:r>
            <a:r>
              <a:rPr lang="ru-RU" sz="24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0850" algn="r"/>
            <a:r>
              <a:rPr lang="ru-RU" sz="2400" b="1" i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(И.А.Хоменко)</a:t>
            </a:r>
            <a:endParaRPr lang="ru-RU" sz="32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142875"/>
            <a:ext cx="4094138" cy="272541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70156" y="619198"/>
            <a:ext cx="8572500" cy="411162"/>
          </a:xfrm>
          <a:prstGeom prst="rect">
            <a:avLst/>
          </a:prstGeom>
          <a:solidFill>
            <a:srgbClr val="FFFF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ru-RU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НОРМАТИВНО-ПРАВОВЫЕ ОСНОВЫ ВЗАИМОДЕЙСТВИЯ</a:t>
            </a:r>
            <a:endParaRPr lang="ru-RU" sz="24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356090" y="1575582"/>
            <a:ext cx="4089301" cy="2166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latin typeface="Calibri" pitchFamily="34" charset="0"/>
              </a:rPr>
              <a:t>1. </a:t>
            </a: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Нормативно 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– правовые документы международного уровня:</a:t>
            </a:r>
          </a:p>
          <a:p>
            <a:endParaRPr lang="ru-RU" sz="5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Всеобщая декларация прав человека </a:t>
            </a:r>
            <a:r>
              <a:rPr lang="ru-RU" sz="15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Декларация прав ребенка </a:t>
            </a:r>
            <a:r>
              <a:rPr lang="ru-RU" sz="15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Конвенция ООН о правах ребенка </a:t>
            </a:r>
            <a:r>
              <a:rPr lang="ru-RU" sz="15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5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Всемирная декларация об обеспечении выживания, защиты и развития детей </a:t>
            </a:r>
          </a:p>
          <a:p>
            <a:endParaRPr lang="ru-RU" dirty="0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4557932" y="1571628"/>
            <a:ext cx="3882683" cy="21703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latin typeface="Calibri" pitchFamily="34" charset="0"/>
              </a:rPr>
              <a:t>2. 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Нормативно-правовые  документы федерального уровня:</a:t>
            </a:r>
            <a:endParaRPr lang="ru-RU" sz="8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Конституция РФ;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Гражданский и Семейный кодекс </a:t>
            </a:r>
            <a:r>
              <a:rPr lang="ru-RU" sz="15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РФ;</a:t>
            </a:r>
            <a:endParaRPr lang="ru-RU" sz="15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15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Федеральный закон «Об основных гарантиях прав ребенка в РФ»;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ФЗ №273«Об образовании в РФ»;</a:t>
            </a:r>
          </a:p>
          <a:p>
            <a:pPr>
              <a:buFont typeface="Wingdings" pitchFamily="2" charset="2"/>
              <a:buChar char="Ø"/>
            </a:pPr>
            <a:r>
              <a:rPr lang="ru-RU" sz="15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endParaRPr lang="ru-RU" sz="15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313884" y="3859822"/>
            <a:ext cx="4159641" cy="25831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1600" b="1" dirty="0">
                <a:latin typeface="Calibri" pitchFamily="34" charset="0"/>
              </a:rPr>
              <a:t>3. </a:t>
            </a:r>
            <a:r>
              <a:rPr lang="ru-RU" sz="16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Региональные нормативно – правовые  документы и </a:t>
            </a:r>
            <a:r>
              <a:rPr lang="ru-RU" sz="1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акты:</a:t>
            </a:r>
          </a:p>
          <a:p>
            <a:r>
              <a:rPr lang="ru-RU" sz="13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области от 23.04.2013 № 435-п «Об утверждении </a:t>
            </a:r>
          </a:p>
          <a:p>
            <a:r>
              <a:rPr lang="ru-RU" sz="13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плана мероприятий «Дорожной карты» по повышению эффективности и качества  образовательных услуг в Ярославской области»</a:t>
            </a:r>
          </a:p>
          <a:p>
            <a:r>
              <a:rPr lang="ru-RU" sz="13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- План мероприятий («дорожная карта») по повышению эффективности и качества образовательных услуг в Ярославской области (Приложение к Постановлению </a:t>
            </a:r>
          </a:p>
          <a:p>
            <a:r>
              <a:rPr lang="ru-RU" sz="13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Правительства области от 23.04.2013 №435-п.)</a:t>
            </a:r>
          </a:p>
          <a:p>
            <a:endParaRPr lang="ru-RU" sz="24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8" name="Rectangle 11"/>
          <p:cNvSpPr>
            <a:spLocks noChangeArrowheads="1"/>
          </p:cNvSpPr>
          <p:nvPr/>
        </p:nvSpPr>
        <p:spPr bwMode="auto">
          <a:xfrm>
            <a:off x="4556833" y="3887959"/>
            <a:ext cx="3911918" cy="25691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6600CC"/>
                </a:solidFill>
                <a:latin typeface="Calibri" pitchFamily="34" charset="0"/>
              </a:rPr>
              <a:t>4</a:t>
            </a:r>
            <a:r>
              <a:rPr lang="ru-RU" sz="1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Нормативно – правовые документы муниципального уровня</a:t>
            </a:r>
            <a:r>
              <a:rPr lang="ru-RU" sz="1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Постановление мэрии г.Ярославля №2683 от 06.11.2014  «О муниципальной программе «Развитие образования в городе Ярославле» на 2015–2017 годы»;</a:t>
            </a:r>
            <a:endParaRPr lang="ru-RU" sz="14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 Нормативно-правовые документы ДОУ: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Договор ДОУ с родителями (законными представителями);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400" b="1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Локальные акты </a:t>
            </a:r>
            <a:r>
              <a:rPr lang="ru-RU" sz="14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ДОУ по индивидуальному сопровождению</a:t>
            </a:r>
            <a:endParaRPr lang="ru-RU" sz="1400" b="1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heme/theme1.xml><?xml version="1.0" encoding="utf-8"?>
<a:theme xmlns:a="http://schemas.openxmlformats.org/drawingml/2006/main" name="ind_2314_slide">
  <a:themeElements>
    <a:clrScheme name="Default Design 1">
      <a:dk1>
        <a:srgbClr val="000000"/>
      </a:dk1>
      <a:lt1>
        <a:srgbClr val="C0DDBE"/>
      </a:lt1>
      <a:dk2>
        <a:srgbClr val="000000"/>
      </a:dk2>
      <a:lt2>
        <a:srgbClr val="B2B2B2"/>
      </a:lt2>
      <a:accent1>
        <a:srgbClr val="D5FFD1"/>
      </a:accent1>
      <a:accent2>
        <a:srgbClr val="15FF05"/>
      </a:accent2>
      <a:accent3>
        <a:srgbClr val="DCEBDB"/>
      </a:accent3>
      <a:accent4>
        <a:srgbClr val="000000"/>
      </a:accent4>
      <a:accent5>
        <a:srgbClr val="E7FFE5"/>
      </a:accent5>
      <a:accent6>
        <a:srgbClr val="12E704"/>
      </a:accent6>
      <a:hlink>
        <a:srgbClr val="077500"/>
      </a:hlink>
      <a:folHlink>
        <a:srgbClr val="21581D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D5FFD1"/>
        </a:accent1>
        <a:accent2>
          <a:srgbClr val="15FF05"/>
        </a:accent2>
        <a:accent3>
          <a:srgbClr val="DCEBDB"/>
        </a:accent3>
        <a:accent4>
          <a:srgbClr val="000000"/>
        </a:accent4>
        <a:accent5>
          <a:srgbClr val="E7FFE5"/>
        </a:accent5>
        <a:accent6>
          <a:srgbClr val="12E704"/>
        </a:accent6>
        <a:hlink>
          <a:srgbClr val="077500"/>
        </a:hlink>
        <a:folHlink>
          <a:srgbClr val="215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7FF"/>
        </a:accent2>
        <a:accent3>
          <a:srgbClr val="DCEBDB"/>
        </a:accent3>
        <a:accent4>
          <a:srgbClr val="000000"/>
        </a:accent4>
        <a:accent5>
          <a:srgbClr val="E2FFAA"/>
        </a:accent5>
        <a:accent6>
          <a:srgbClr val="0497E7"/>
        </a:accent6>
        <a:hlink>
          <a:srgbClr val="097500"/>
        </a:hlink>
        <a:folHlink>
          <a:srgbClr val="004B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FF6F05"/>
        </a:accent1>
        <a:accent2>
          <a:srgbClr val="11FF05"/>
        </a:accent2>
        <a:accent3>
          <a:srgbClr val="DCEBDB"/>
        </a:accent3>
        <a:accent4>
          <a:srgbClr val="000000"/>
        </a:accent4>
        <a:accent5>
          <a:srgbClr val="FFBBAA"/>
        </a:accent5>
        <a:accent6>
          <a:srgbClr val="0EE704"/>
        </a:accent6>
        <a:hlink>
          <a:srgbClr val="75003D"/>
        </a:hlink>
        <a:folHlink>
          <a:srgbClr val="06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C0DDBE"/>
        </a:lt1>
        <a:dk2>
          <a:srgbClr val="000000"/>
        </a:dk2>
        <a:lt2>
          <a:srgbClr val="B2B2B2"/>
        </a:lt2>
        <a:accent1>
          <a:srgbClr val="FFD405"/>
        </a:accent1>
        <a:accent2>
          <a:srgbClr val="FF1405"/>
        </a:accent2>
        <a:accent3>
          <a:srgbClr val="DCEBDB"/>
        </a:accent3>
        <a:accent4>
          <a:srgbClr val="000000"/>
        </a:accent4>
        <a:accent5>
          <a:srgbClr val="FFE6AA"/>
        </a:accent5>
        <a:accent6>
          <a:srgbClr val="E71104"/>
        </a:accent6>
        <a:hlink>
          <a:srgbClr val="110075"/>
        </a:hlink>
        <a:folHlink>
          <a:srgbClr val="07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D5FFD1"/>
        </a:accent1>
        <a:accent2>
          <a:srgbClr val="15FF05"/>
        </a:accent2>
        <a:accent3>
          <a:srgbClr val="FFFFFF"/>
        </a:accent3>
        <a:accent4>
          <a:srgbClr val="000000"/>
        </a:accent4>
        <a:accent5>
          <a:srgbClr val="E7FFE5"/>
        </a:accent5>
        <a:accent6>
          <a:srgbClr val="12E704"/>
        </a:accent6>
        <a:hlink>
          <a:srgbClr val="077500"/>
        </a:hlink>
        <a:folHlink>
          <a:srgbClr val="215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FF05"/>
        </a:accent1>
        <a:accent2>
          <a:srgbClr val="05A7FF"/>
        </a:accent2>
        <a:accent3>
          <a:srgbClr val="FFFFFF"/>
        </a:accent3>
        <a:accent4>
          <a:srgbClr val="000000"/>
        </a:accent4>
        <a:accent5>
          <a:srgbClr val="E2FFAA"/>
        </a:accent5>
        <a:accent6>
          <a:srgbClr val="0497E7"/>
        </a:accent6>
        <a:hlink>
          <a:srgbClr val="097500"/>
        </a:hlink>
        <a:folHlink>
          <a:srgbClr val="004B7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F05"/>
        </a:accent1>
        <a:accent2>
          <a:srgbClr val="11FF05"/>
        </a:accent2>
        <a:accent3>
          <a:srgbClr val="FFFFFF"/>
        </a:accent3>
        <a:accent4>
          <a:srgbClr val="000000"/>
        </a:accent4>
        <a:accent5>
          <a:srgbClr val="FFBBAA"/>
        </a:accent5>
        <a:accent6>
          <a:srgbClr val="0EE704"/>
        </a:accent6>
        <a:hlink>
          <a:srgbClr val="75003D"/>
        </a:hlink>
        <a:folHlink>
          <a:srgbClr val="067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405"/>
        </a:accent1>
        <a:accent2>
          <a:srgbClr val="FF1405"/>
        </a:accent2>
        <a:accent3>
          <a:srgbClr val="FFFFFF"/>
        </a:accent3>
        <a:accent4>
          <a:srgbClr val="000000"/>
        </a:accent4>
        <a:accent5>
          <a:srgbClr val="FFE6AA"/>
        </a:accent5>
        <a:accent6>
          <a:srgbClr val="E71104"/>
        </a:accent6>
        <a:hlink>
          <a:srgbClr val="110075"/>
        </a:hlink>
        <a:folHlink>
          <a:srgbClr val="077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ind_2314_slide</Template>
  <TotalTime>983</TotalTime>
  <Words>1841</Words>
  <Application>Microsoft Office PowerPoint</Application>
  <PresentationFormat>Экран (4:3)</PresentationFormat>
  <Paragraphs>213</Paragraphs>
  <Slides>23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ind_2314_slide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keywords>фон для power point</cp:keywords>
  <cp:lastModifiedBy>ДС142</cp:lastModifiedBy>
  <cp:revision>100</cp:revision>
  <cp:lastPrinted>2016-09-20T12:40:20Z</cp:lastPrinted>
  <dcterms:created xsi:type="dcterms:W3CDTF">2012-12-03T07:31:26Z</dcterms:created>
  <dcterms:modified xsi:type="dcterms:W3CDTF">2017-05-15T05:50:18Z</dcterms:modified>
</cp:coreProperties>
</file>