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36" r:id="rId3"/>
    <p:sldId id="339" r:id="rId4"/>
    <p:sldId id="340" r:id="rId5"/>
    <p:sldId id="290" r:id="rId6"/>
    <p:sldId id="292" r:id="rId7"/>
    <p:sldId id="293" r:id="rId8"/>
    <p:sldId id="296" r:id="rId9"/>
    <p:sldId id="298" r:id="rId10"/>
    <p:sldId id="299" r:id="rId11"/>
    <p:sldId id="300" r:id="rId12"/>
    <p:sldId id="301" r:id="rId13"/>
    <p:sldId id="326" r:id="rId14"/>
    <p:sldId id="325" r:id="rId15"/>
    <p:sldId id="331" r:id="rId16"/>
    <p:sldId id="261" r:id="rId17"/>
    <p:sldId id="275" r:id="rId18"/>
    <p:sldId id="276" r:id="rId19"/>
    <p:sldId id="263" r:id="rId20"/>
    <p:sldId id="270" r:id="rId21"/>
    <p:sldId id="328" r:id="rId22"/>
    <p:sldId id="271" r:id="rId23"/>
    <p:sldId id="332" r:id="rId24"/>
    <p:sldId id="265" r:id="rId25"/>
    <p:sldId id="266" r:id="rId26"/>
    <p:sldId id="283" r:id="rId27"/>
    <p:sldId id="284" r:id="rId28"/>
    <p:sldId id="282" r:id="rId29"/>
    <p:sldId id="281" r:id="rId30"/>
    <p:sldId id="280" r:id="rId31"/>
    <p:sldId id="278" r:id="rId32"/>
    <p:sldId id="279" r:id="rId33"/>
    <p:sldId id="286" r:id="rId34"/>
    <p:sldId id="288" r:id="rId35"/>
    <p:sldId id="329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33" r:id="rId60"/>
    <p:sldId id="334" r:id="rId61"/>
    <p:sldId id="335" r:id="rId62"/>
    <p:sldId id="342" r:id="rId63"/>
    <p:sldId id="343" r:id="rId64"/>
    <p:sldId id="344" r:id="rId65"/>
    <p:sldId id="345" r:id="rId66"/>
    <p:sldId id="346" r:id="rId67"/>
    <p:sldId id="347" r:id="rId68"/>
    <p:sldId id="348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99FF"/>
    <a:srgbClr val="FF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7" autoAdjust="0"/>
  </p:normalViewPr>
  <p:slideViewPr>
    <p:cSldViewPr>
      <p:cViewPr>
        <p:scale>
          <a:sx n="62" d="100"/>
          <a:sy n="62" d="100"/>
        </p:scale>
        <p:origin x="-159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2014г.(5 чел.)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Участники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2015г.(29 чел.)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Участники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2016г.(34 чел)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Участники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dLbls/>
        <c:shape val="pyramid"/>
        <c:axId val="108979712"/>
        <c:axId val="108981248"/>
        <c:axId val="0"/>
      </c:bar3DChart>
      <c:catAx>
        <c:axId val="108979712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981248"/>
        <c:crosses val="autoZero"/>
        <c:auto val="1"/>
        <c:lblAlgn val="ctr"/>
        <c:lblOffset val="100"/>
      </c:catAx>
      <c:valAx>
        <c:axId val="108981248"/>
        <c:scaling>
          <c:orientation val="minMax"/>
        </c:scaling>
        <c:axPos val="l"/>
        <c:majorGridlines/>
        <c:numFmt formatCode="General" sourceLinked="1"/>
        <c:tickLblPos val="nextTo"/>
        <c:crossAx val="108979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313967347133519"/>
          <c:y val="0.2226472066985892"/>
          <c:w val="0.31786654215429294"/>
          <c:h val="0.40480465071204441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2014г(28чел.).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Участники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2015г.(33 чел.)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Участники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2016(47 чел)г.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Участники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</c:ser>
        <c:dLbls/>
        <c:shape val="pyramid"/>
        <c:axId val="109235584"/>
        <c:axId val="109245568"/>
        <c:axId val="0"/>
      </c:bar3DChart>
      <c:catAx>
        <c:axId val="109235584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245568"/>
        <c:crosses val="autoZero"/>
        <c:auto val="1"/>
        <c:lblAlgn val="ctr"/>
        <c:lblOffset val="100"/>
      </c:catAx>
      <c:valAx>
        <c:axId val="109245568"/>
        <c:scaling>
          <c:orientation val="minMax"/>
        </c:scaling>
        <c:axPos val="l"/>
        <c:majorGridlines/>
        <c:numFmt formatCode="General" sourceLinked="1"/>
        <c:tickLblPos val="nextTo"/>
        <c:crossAx val="109235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2014г.(5 чел.)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Победители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2015г.(25 чел.)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Победители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2016г.(26 чел.)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Победители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dLbls/>
        <c:shape val="pyramid"/>
        <c:axId val="116167424"/>
        <c:axId val="116168960"/>
        <c:axId val="0"/>
      </c:bar3DChart>
      <c:catAx>
        <c:axId val="116167424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6168960"/>
        <c:crosses val="autoZero"/>
        <c:auto val="1"/>
        <c:lblAlgn val="ctr"/>
        <c:lblOffset val="100"/>
      </c:catAx>
      <c:valAx>
        <c:axId val="116168960"/>
        <c:scaling>
          <c:orientation val="minMax"/>
        </c:scaling>
        <c:axPos val="l"/>
        <c:majorGridlines/>
        <c:numFmt formatCode="General" sourceLinked="1"/>
        <c:tickLblPos val="nextTo"/>
        <c:crossAx val="116167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313967347133541"/>
          <c:y val="0.22264720669858917"/>
          <c:w val="0.31786654215429305"/>
          <c:h val="0.40480465071204447"/>
        </c:manualLayout>
      </c:layout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99FF">
                <a:alpha val="4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C541D-0A47-4A66-A3E9-1E63DAFEF7F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709A4-0275-443F-A3C4-6583B45D89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&#1064;&#1072;&#1093;&#1084;&#1072;&#1090;&#1099;%20&#1052;&#1072;&#1088;&#1091;&#1089;&#1077;&#1085;&#1082;&#1086;.pptx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&#1090;&#1077;&#1088;&#1077;&#1096;&#1082;&#1086;&#1074;&#1072;%20&#1101;&#1082;&#1089;&#1082;&#1091;&#1088;&#1089;&#1080;&#1103;.mp4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772400" cy="22860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 в детском саду по развитию интеллектуальных способностей дошкольников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5589240"/>
            <a:ext cx="6264696" cy="1071570"/>
          </a:xfrm>
        </p:spPr>
        <p:txBody>
          <a:bodyPr>
            <a:normAutofit lnSpcReduction="10000"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МДОУ « Детский сад № 142»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://www.3ezhika.ru/mamaladushka/wp-content/uploads/217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712460" cy="30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492941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стимулирующая </a:t>
            </a:r>
            <a:endParaRPr lang="ru-RU" sz="3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направляющая   </a:t>
            </a: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организующая   </a:t>
            </a: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активизирующая   </a:t>
            </a: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побуждающая   </a:t>
            </a: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апеллирующая   </a:t>
            </a:r>
          </a:p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0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етоды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10205"/>
            <a:ext cx="2880320" cy="86409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2324" y="1229140"/>
            <a:ext cx="3146648" cy="914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частично-поисковый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782" y="4360128"/>
            <a:ext cx="2819234" cy="914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46948" y="2761576"/>
            <a:ext cx="3146648" cy="914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2646" y="2764964"/>
            <a:ext cx="2963250" cy="86409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4437112"/>
            <a:ext cx="3312368" cy="914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эвристический</a:t>
            </a:r>
          </a:p>
        </p:txBody>
      </p:sp>
    </p:spTree>
    <p:extLst>
      <p:ext uri="{BB962C8B-B14F-4D97-AF65-F5344CB8AC3E}">
        <p14:creationId xmlns:p14="http://schemas.microsoft.com/office/powerpoint/2010/main" xmlns="" val="41802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риемы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6"/>
          </a:xfrm>
        </p:spPr>
        <p:txBody>
          <a:bodyPr>
            <a:normAutofit fontScale="25000" lnSpcReduction="20000"/>
          </a:bodyPr>
          <a:lstStyle/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индивидуально-творческих занимательных и программированных заданий на игровом материале;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схематизация;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кодирование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декодирование;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поисковые и эвристические ситуации, создаваемые воспитателем;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 причинно-следственного характера и вопросов, предполагающих рассуждение (наиболее эффективные приемы развития мыслительных и вербальных способностей);</a:t>
            </a:r>
          </a:p>
          <a:p>
            <a:r>
              <a:rPr lang="ru-RU" sz="7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додумывание</a:t>
            </a:r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сказок, сочинение стихотворений на основе зрительно представленного алгоритма;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мышления, «разминки для ума»;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размышление;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диалогическое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общение, диалогические беседы;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побуждение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постановке ими проблемных вопросов;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инициирование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самостоятельных открытий детьми;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взрослыми и самостоятельное детское экспериментирование;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изобретательских задач (ТРИЗ </a:t>
            </a:r>
            <a:r>
              <a:rPr lang="ru-RU" sz="7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Альтшуллера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Г.С.);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латентное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(скрытое), реальное (прямое), опосредованное обучение;</a:t>
            </a:r>
          </a:p>
          <a:p>
            <a:r>
              <a:rPr lang="ru-RU" sz="7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7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повседневных бытовых ситуациях.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3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AppData\Local\Microsoft\Windows\INetCache\IE\0OQIPQV7\DSCN1646[1]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7" t="15385" r="27667" b="11111"/>
          <a:stretch/>
        </p:blipFill>
        <p:spPr bwMode="auto">
          <a:xfrm rot="5400000">
            <a:off x="1331640" y="-531440"/>
            <a:ext cx="6624736" cy="7920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86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педагогических условий в ДОУ для развития интеллектуальных способностей дошкольников.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75" y="3212976"/>
            <a:ext cx="5937250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36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работы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Воспитанники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определения уровня развития способностей у детей возможно использование следующих методик: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5" name="Содержимое 4" descr="http://fb.ru/misc/i/gallery/11969/10339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001288" y="3000372"/>
            <a:ext cx="1708448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282" y="1500174"/>
            <a:ext cx="8715436" cy="535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    Методика« Круги». Адаптированный вариант методики Е.М.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Торшиловой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Т.В.    Морозовой. Цель: выявить способность ребёнка к продуцированию множества разнообразных графических образов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    Методика « Составь объект». Цель: изучить воссоздающее и образное мышление.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    Методика « Веер»( адаптированный вариант методики М.В. Кушнир).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Цель:изучение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комбинаторных способностей.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    Методика «Вербальная фантазия»( адаптированный вариант методики Н.Я.Кушнир). Цель: выявить способности к преобразованию образов-представлений, созданию новых образов на основе операций обобщения и комбинирования.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     Методика « Невербальная фантазия»( адаптированный вариант Н.Я.Кушнир). Цель : выявить способность планировать действия для создания новых образов на основе приёма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акцентрирования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     Методика « Придумай рассказ» (адаптированный вариант методики Е.М.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Торшиловой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Т.В. Морозовой). Цель: выявить творческие проявления и уровень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    Методика « Изобретатель»( адаптированный вариант методики М.В. Ильиной).Цель: изучить способность к созданию оригинальных идей.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8.Методика « Выведение следствий». Цель: изучить способности к воображению и словесно-логическому мышлению.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определения уровня развития способностей у детей возможно использование следующих методик: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9.Методика «Чернильные пятна»(адаптированный вариант методики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Е.М.Торшиловой,Т.В.Морозовой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).Цель: выявить творческие проявления в вербальной форме.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10.Методика « Незаконченные рисунки» (вариант методики М.В.Ильиной).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Цель:выявить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способность к воссоздающему воображению и целостному восприятию.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11.Методика « Что к чему подходит» (адаптированный вариант методики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Е.М.Торшиловой,Т.В.Морозовой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).Цель: выявит способность к группировке визуальных объектов.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12.Методика « Найди ошибку» (адаптированный вариант методики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Е.М.Торшиловой,Т.В.Морозовой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).Цель: выявить творческие проявления в вербальной форме.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13.Методика « Парные связи»( адаптированный вариант методики Н.Я .Кушнир).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Цель:выявить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способность к произвольному запоминанию и воспроизведению информации с использованием приёма смысловых связей на основе слуховой памяти.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14.Методика «Посмотри и запомни» ( адаптированный вариант методики Н.Я .Кушнир).Цель: выявить способность к произвольному запоминанию и воспроизведению информации с использованием  приёма смысловых связей на основе зрительной памяти.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определения уровня развития способностей у детей возможно использование следующих методик: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3"/>
            <a:ext cx="8928992" cy="40324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15.Методика «Ассоциации»(адаптированный вариант методики Н.Я. Кушнир).</a:t>
            </a:r>
            <a:r>
              <a:rPr lang="ru-RU" sz="7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Цель:изучить</a:t>
            </a: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способность к опосредованному запоминанию информации на основе ассоциативных связей и отсроченному воспроизведению.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16.Методика « Значение слов» (вариант методики Н.Я. Кушнир).Цель: выявить способность объяснить значение слов.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17.Методика « Составь предложение» (адаптированный вариант методики Н.Я. Кушнир ).Цель: выявит способность к установлению синтаксических связей в предложении.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18.Методика « Назови слова» (адаптированный вариант методики Н.Я. Кушнир).</a:t>
            </a:r>
            <a:r>
              <a:rPr lang="ru-RU" sz="7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Цель:изучить</a:t>
            </a: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способность оперативно переводить слова из пассивного словаря в активный словарь.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19.Методика « Четвёртый лишний»( адаптированный вариант методики Н.Я .Кушнир).</a:t>
            </a:r>
            <a:r>
              <a:rPr lang="ru-RU" sz="7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Цель:выявить</a:t>
            </a: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способность обобщать, дифференцировать объекты по различным признакам и свойствам, обосновывать свой вариант решения задачи.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20.Методика « Конкретизация понятий» ( адаптированный вариант методики Н.Я .Кушнир).Цель: выявить способность классифицировать понятия по видовым признакам.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21.Методика «Обобщение рядов понятий» (адаптированный вариант методики Н.Я.Кушнир) Цель: выявить способность к обобщению понятий по родовым и видовым признакам.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22.Методика « Интерпретация понятий» (адаптированный вариант методики Н.Я.Кушнир) Цель: выявить способность к установлению логических связей  и отношений между понятиями.</a:t>
            </a:r>
          </a:p>
          <a:p>
            <a:pPr>
              <a:buNone/>
            </a:pPr>
            <a:r>
              <a:rPr lang="en-US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.Методика « Узнай эмоцию». Цель: изучить особенности осознания эмоциональных процессов.</a:t>
            </a:r>
          </a:p>
          <a:p>
            <a:pPr>
              <a:buNone/>
            </a:pPr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24.Индивидуальный профиль одарённости.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Готовность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педкадров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 работе с  интеллектуально одаренными детьми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Работа с одаренными детьми»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Технологии интеллектуально – творческого развития « сказочные лабиринты игры» В.В. Воскобовича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Организация образовательного процесса в дошкольных учреждениях»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Приемы методов арт – терапии: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куклотерапия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песочная терапия в работе с эмоциональной сферой дошкольников</a:t>
            </a:r>
          </a:p>
          <a:p>
            <a:pPr>
              <a:buNone/>
            </a:pPr>
            <a:r>
              <a:rPr lang="ru-RU" sz="28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Стажировочная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площадка « Технологии развивающих игр нового поколения».</a:t>
            </a:r>
          </a:p>
          <a:p>
            <a:pPr>
              <a:buNone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Соотнесение понятий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4515284"/>
              </p:ext>
            </p:extLst>
          </p:nvPr>
        </p:nvGraphicFramePr>
        <p:xfrm>
          <a:off x="107504" y="836712"/>
          <a:ext cx="8856984" cy="590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6480720"/>
              </a:tblGrid>
              <a:tr h="214432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интеллект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целенаправленный процесс взаимодействия  педагога с детьми, ориентированный на  формирование качественных и количественных изменений форм мыслительной активности,  познавательных процессов, логических структур мышления, элементарных математических  представлений. 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39391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интеллектуальные способности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способность мышления, рационального познания (в отличие от чувств, эмоций, воли, интуиции и т.д.);  относительно устойчивая структура умственных способностей индивида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36641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интеллектуальное развитие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свойства интеллекта, характеризующие  успешность интеллектуальной деятельности  в тех или иных конкретных ситуациях с точки зрения скорости и правильности переработки информации в условиях решения задач,  разнообразия и оригинальности идей, темпа и  качества обучаемости, выраженности  индивидуализированных способов познания.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014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Семья и развитие ребёнка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секций (гимнастика, самбо,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кудо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 художественной самодеятельности ( танцы, театральный, вокальная группа);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 художественного творчества ( рисование);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школа ( народные инструменты, струнные, клавишные);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раннего развития;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библиотеки и участие в мероприятиях;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85728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социумом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10800000" flipV="1">
            <a:off x="1571604" y="642918"/>
            <a:ext cx="2357454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14282" y="1500174"/>
            <a:ext cx="228601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1571612"/>
            <a:ext cx="228601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1571612"/>
            <a:ext cx="228601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Спорткомплекс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214686"/>
            <a:ext cx="228601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Детские сады микрорайона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3143248"/>
            <a:ext cx="228601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Школы микрорайона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0826" y="3143248"/>
            <a:ext cx="228601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Пожарная часть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214942" y="642918"/>
            <a:ext cx="264320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3964777" y="1035827"/>
            <a:ext cx="78661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1643042" y="928670"/>
            <a:ext cx="2286016" cy="2214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643438" y="714356"/>
            <a:ext cx="2643206" cy="22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1472" y="221455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27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определения уровня развития способностей у детей возможно использование следующих методик ( для родителей):</a:t>
            </a:r>
            <a:endParaRPr lang="ru-RU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1.Анкета «Как воспитывать одарённого ребёнка?»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2.Методика « Способности вашего ребёнка»( модифицированный вариант анкеты Л.Г.Матвеевой , И.В.Матвеевой, И.В. 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Выбойщик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Д.Е.Мякушкина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3.Методика на изучение одарённости (модифицированный вариант анкеты М.В. Ильиной)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4.Опросник для родителей (автор Е.С.Белова)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5.Опросник «Как родителям вести себя с одарённым ребёнком»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в ДОУ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 в средней группе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 Игры В.В. Воскобовича в интеллектуальном развитии дошкольников»;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Мастер-класс для родителей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 Развивающие игры в ДОУ;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педагогического сопровождения развития одаренного ребенка в ДОУ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интеллектуального  развития ребенка, через организацию развивающей работы с ребенком в кружке, студии ДОУ, в учреждении дополнительного образования; консультативной и другой работы с родителями.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 пространственная  среда  ДОУ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развивающих игр В.Воскобовича в группах</a:t>
            </a:r>
            <a:endParaRPr lang="ru-RU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SCN0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3429024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61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29132"/>
            <a:ext cx="3500462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:\для конкурса\среда\DSCN72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285992"/>
            <a:ext cx="335758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:\Рабочий 17 год\ст воспит\Рабочий стол\ст воспит\воскобовичвв\воскобович\DSCN0424.JPG"/>
          <p:cNvPicPr>
            <a:picLocks noChangeAspect="1" noChangeArrowheads="1"/>
          </p:cNvPicPr>
          <p:nvPr/>
        </p:nvPicPr>
        <p:blipFill>
          <a:blip r:embed="rId5" cstate="print"/>
          <a:srcRect l="8834" t="23127" r="4290" b="19671"/>
          <a:stretch>
            <a:fillRect/>
          </a:stretch>
        </p:blipFill>
        <p:spPr bwMode="auto">
          <a:xfrm>
            <a:off x="5357818" y="4500570"/>
            <a:ext cx="347010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Documents and Settings\Старший воспитатель\Рабочий стол\среда\DSCN726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43404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для конкурса\среда\DSCN72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86280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:\Новая папка\DSCN873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2786082" cy="2713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Новая папка\DSCN8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85728"/>
            <a:ext cx="3071834" cy="271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Новая папка\DSCN87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292895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Фото\Фото\сказка\DSCN03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643314"/>
            <a:ext cx="300039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Admin\Рабочий стол\2013-11-29\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37393" y="3449161"/>
            <a:ext cx="2786058" cy="3745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ПРЕДМЕТНО – РАЗВИВАЮЩАЯ СРЕДА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к педсовету № 2   2013 г\DSCN44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3426743" cy="301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71435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лупы, весы, песочные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часы, компас, магнит</a:t>
            </a:r>
          </a:p>
          <a:p>
            <a:endParaRPr lang="ru-RU" b="1" dirty="0" smtClean="0"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785794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ПРИРОДНЫЙ МАТЕРИАЛ</a:t>
            </a:r>
            <a:r>
              <a:rPr lang="ru-RU" b="1" dirty="0" smtClean="0"/>
              <a:t>: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камешки, глина, песок, ракушки, шишки, перья, мох, листья и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lang="ru-RU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Илья\Desktop\Новая папка (2)\DSC001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500174"/>
            <a:ext cx="3606100" cy="281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КРАСИТЕЛИ: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гуашь, краски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933056"/>
            <a:ext cx="4248472" cy="208823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МЕДИЦИНСКИЕ МАТЕРИАЛЫ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пипетки, колбы, деревянные палочки, шприцы ( без игл), мерные ложки, резиновые груши и др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075" name="Picture 3" descr="C:\Documents and Settings\Admin\Рабочий стол\к педсовету № 2   2013 г\DSCN4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19947" y="772341"/>
            <a:ext cx="2535554" cy="3240360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995936" y="332657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обычная, картон, наждачная, копировальная и др.</a:t>
            </a:r>
          </a:p>
        </p:txBody>
      </p:sp>
      <p:pic>
        <p:nvPicPr>
          <p:cNvPr id="1026" name="Picture 2" descr="C:\Documents and Settings\Admin\Рабочий стол\2013-11-29\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933056"/>
            <a:ext cx="3493612" cy="2620420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</p:pic>
      <p:pic>
        <p:nvPicPr>
          <p:cNvPr id="1027" name="Picture 3" descr="C:\Documents and Settings\Admin\Рабочий стол\2013-11-29\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24744"/>
            <a:ext cx="3445739" cy="2440496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142875" y="1225550"/>
            <a:ext cx="885825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высоко развитая любознательность, пытливость;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способность самому «видеть», находить проблемы и стремление их решать, активно экспериментируя;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высокая (относительно возрастных возможностей) устойчивость внимания при погружении в познавательную деятельность (в области его интересов);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раннее проявление стремления к классификации предметов и явлений, обнаружению причинно-следственных связей;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развитая речь, хорошая память, высокий интерес к новому, необычному;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способность к творческому преобразованию образов, импровизациям;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раннее развитие сенсорных способностей;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оригинальность суждений, высокая обучаемость;</a:t>
            </a: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стремление к самостоятельности.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563" y="0"/>
            <a:ext cx="7500937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интеллектуальной одарённостью характерны следующие черты:</a:t>
            </a:r>
          </a:p>
        </p:txBody>
      </p:sp>
    </p:spTree>
    <p:extLst>
      <p:ext uri="{BB962C8B-B14F-4D97-AF65-F5344CB8AC3E}">
        <p14:creationId xmlns:p14="http://schemas.microsoft.com/office/powerpoint/2010/main" xmlns="" val="12733081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ПРОЧИЕ МАТЕРИАЛЫ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smtClean="0"/>
              <a:t>зеркала, воздушные шары, мука, соль, сахар, прозрачные стекла, сито и </a:t>
            </a:r>
            <a:r>
              <a:rPr lang="ru-RU" sz="2400" b="1" dirty="0" err="1" smtClean="0"/>
              <a:t>др</a:t>
            </a:r>
            <a:endParaRPr lang="ru-RU" sz="2400" b="1" dirty="0" smtClean="0"/>
          </a:p>
          <a:p>
            <a:pPr>
              <a:buFont typeface="Arial" charset="0"/>
              <a:buChar char="•"/>
            </a:pPr>
            <a:endParaRPr lang="ru-RU" sz="2400" b="1" dirty="0" smtClean="0"/>
          </a:p>
          <a:p>
            <a:pPr>
              <a:buFont typeface="Arial" charset="0"/>
              <a:buChar char="•"/>
            </a:pPr>
            <a:endParaRPr lang="ru-RU" sz="2400" b="1" dirty="0" smtClean="0"/>
          </a:p>
          <a:p>
            <a:pPr>
              <a:buFont typeface="Arial" charset="0"/>
              <a:buChar char="•"/>
            </a:pPr>
            <a:endParaRPr lang="ru-RU" sz="2400" b="1" dirty="0" smtClean="0"/>
          </a:p>
          <a:p>
            <a:pPr>
              <a:buFont typeface="Arial" charset="0"/>
              <a:buChar char="•"/>
            </a:pPr>
            <a:endParaRPr lang="ru-RU" sz="2400" b="1" dirty="0" smtClean="0"/>
          </a:p>
          <a:p>
            <a:pPr>
              <a:buFont typeface="Arial" charset="0"/>
              <a:buChar char="•"/>
            </a:pPr>
            <a:endParaRPr lang="ru-RU" sz="2400" b="1" dirty="0" smtClean="0"/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ТЕХНИЧЕСКИЕ МАТЕРИАЛЫ</a:t>
            </a:r>
            <a:r>
              <a:rPr lang="ru-RU" sz="2400" b="1" dirty="0" smtClean="0"/>
              <a:t>: гайки, болты, проволока, скрепки, кусочки кожи, меха, ткани, пластмасса, пробки </a:t>
            </a:r>
          </a:p>
          <a:p>
            <a:endParaRPr lang="ru-RU" dirty="0"/>
          </a:p>
        </p:txBody>
      </p:sp>
      <p:pic>
        <p:nvPicPr>
          <p:cNvPr id="4" name="Picture 2" descr="C:\Documents and Settings\Admin\Рабочий стол\к педсовету № 2   2013 г\DSCN4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93096"/>
            <a:ext cx="3744416" cy="2116694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</p:pic>
      <p:pic>
        <p:nvPicPr>
          <p:cNvPr id="6" name="Рисунок 5" descr="C:\Users\Илья\Desktop\Новая папка (2)\DSC00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625"/>
          <a:stretch>
            <a:fillRect/>
          </a:stretch>
        </p:blipFill>
        <p:spPr bwMode="auto">
          <a:xfrm>
            <a:off x="4716016" y="4293096"/>
            <a:ext cx="4032448" cy="2088232"/>
          </a:xfrm>
          <a:prstGeom prst="rect">
            <a:avLst/>
          </a:prstGeom>
          <a:noFill/>
          <a:ln w="38100">
            <a:solidFill>
              <a:srgbClr val="0033CC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 descr="C:\Documents and Settings\Admin\Рабочий стол\к педсовету № 2   2013 г\DSCN4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2736"/>
            <a:ext cx="3312368" cy="2125735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</p:pic>
      <p:pic>
        <p:nvPicPr>
          <p:cNvPr id="9" name="Picture 3" descr="C:\Documents and Settings\Admin\Рабочий стол\к педсовету № 2   2013 г\DSCN4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052736"/>
            <a:ext cx="3398443" cy="2152967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для развития интеллектуальных способностей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Мищенкова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Л.В. «36 занятий для будущих отличников»;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Холодова О.А. «Юным умникам и умницам»;</a:t>
            </a:r>
          </a:p>
          <a:p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Яфаева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В.Г. « Развитие интеллектуальных способностей старших дошкольников»;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Конкурсы, соревнования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Кабанова\фотографии\фотоа 14 г\DSCN5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154338" cy="236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Кабанова\фотографии\фотоаппарат\DSCN21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71612"/>
            <a:ext cx="3017308" cy="2262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Кабанова\фотографии\фото май\май\SDC18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14818"/>
            <a:ext cx="2771708" cy="2078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Кабанова\фотографии\мини- мисс\DSCN0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143380"/>
            <a:ext cx="3023712" cy="226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Новая папка (3)\DSCN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2973462" cy="20542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5" name="Picture 2" descr="F:\Новая папка (3)\DSCN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7166"/>
            <a:ext cx="2965932" cy="21639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6" name="Picture 2" descr="F:\Новая папка (3)\DSCN0036.JPG"/>
          <p:cNvPicPr>
            <a:picLocks noChangeAspect="1" noChangeArrowheads="1"/>
          </p:cNvPicPr>
          <p:nvPr/>
        </p:nvPicPr>
        <p:blipFill>
          <a:blip r:embed="rId4" cstate="print"/>
          <a:srcRect b="3717"/>
          <a:stretch>
            <a:fillRect/>
          </a:stretch>
        </p:blipFill>
        <p:spPr bwMode="auto">
          <a:xfrm>
            <a:off x="285720" y="4286256"/>
            <a:ext cx="2857520" cy="20634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7" name="Picture 2" descr="F:\Новая папка (3)\DSCN0027.JPG"/>
          <p:cNvPicPr>
            <a:picLocks noChangeAspect="1" noChangeArrowheads="1"/>
          </p:cNvPicPr>
          <p:nvPr/>
        </p:nvPicPr>
        <p:blipFill>
          <a:blip r:embed="rId5" cstate="print"/>
          <a:srcRect l="2368" t="3156" r="1744" b="8453"/>
          <a:stretch>
            <a:fillRect/>
          </a:stretch>
        </p:blipFill>
        <p:spPr bwMode="auto">
          <a:xfrm>
            <a:off x="5929322" y="4357694"/>
            <a:ext cx="3000396" cy="20669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8" name="Picture 2" descr="F:\Новая папка (3)\DSCN0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357430"/>
            <a:ext cx="3034221" cy="22756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Олимпиады, интеллектуальные конкурсы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интеллектуальный блиц-турнир для дошкольников « Академия таланта» (« Цвета и цветы», « Знатоки мультфильмов», «Сказки дедушки Корнея», « Зимний ералаш»);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– игра « Человек и природа» 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межрегиональный турнир способностей «Росток» ( 3 этапа);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предметные олимпиады « Русская культура».( «  Увлекательная математика», «Развитие речи», « Окружающий мир», « Правила этикета»);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конкурсы.</a:t>
            </a:r>
          </a:p>
          <a:p>
            <a:pPr>
              <a:buNone/>
            </a:pP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Пользователь\AppData\Local\Microsoft\Windows\INetCache\IE\0OQIPQV7\DSCN1649[1]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6" t="2703" r="11784"/>
          <a:stretch/>
        </p:blipFill>
        <p:spPr bwMode="auto">
          <a:xfrm rot="5400000">
            <a:off x="2499441" y="1572468"/>
            <a:ext cx="4668551" cy="5381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24" y="428604"/>
            <a:ext cx="785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Планирование работы в ДОУ по организации и проведению интеллектуальных конкурсов и олимпиад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4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http://turnir-dou.ru/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1779" t="9146" r="13007" b="26148"/>
          <a:stretch/>
        </p:blipFill>
        <p:spPr bwMode="auto">
          <a:xfrm>
            <a:off x="1495168" y="2014151"/>
            <a:ext cx="6054810" cy="29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676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турнир способностей «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способностей – это интеллектуальное соревнование для детей старшего дошкольного возраста, главная цель которого состоит в выявлении ребят, обладающих высокими интеллектуальными способностями, поддержании познавательной активности старших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545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турнир способностей 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b="1" dirty="0" smtClean="0"/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состоит из трех самостоятельных этапов: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РостОК-SuperУм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первый этап турнира способностей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  </a:t>
            </a:r>
            <a:b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направлен на выявление уровня развития познавательных процессов у детей дошкольного возраста.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UnikУм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второй этап турнира способностей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 </a:t>
            </a:r>
            <a:b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направлен на выявление кругозора, знаний об окружающем мире дошкольников.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IntellectУм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третий этап турнира способностей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  </a:t>
            </a:r>
            <a:b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направлен на выявление уровня интеллектуальных способностей старших дошкольников.</a:t>
            </a: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8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особенность заданий?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этапов турнира представлены набором упражнений, направленных на определение уровня развития познавательной сферы детей, широты кругозора, предпосылок учебной деятельности, необходимых для успешного обучения в школе.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задания разработаны в соответствии с возрастными особенностями детей старшего дошкольного возраста, соответствуют тематике отдельного этапа, не зависят от программы, которая реализуется в дошкольных учреждениях, их выполнение не требует от участников умения читать и писать.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76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развития интеллектуальных способностей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76064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азвивать  умственную деятельность. познавательный интерес, мыслительную активность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логическое мышление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память, сообразительность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смекалку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творческое воображение, самостоятельность  познавательно-игровой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ормировать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умение активно действовать в условиях простых проблемных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ситуациях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умение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анализировать, сравнивать, обобщать предметы по их свойствам, количеству, расположению, назначению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азвивать речь, речевую активность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1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проведения этапов турнира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SuperУм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(2017 г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 25, 26 октября</a:t>
            </a: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UnikУм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 г.)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 7, 8 февраля</a:t>
            </a: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IntellectУм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 г.)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 18, 19 апреля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41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1 этапа </a:t>
            </a:r>
            <a:b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SuperУм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направлен на выявление уровня развития познавательных процессов у детей дошкольного возраста.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9678" t="8052" r="31433" b="5714"/>
          <a:stretch>
            <a:fillRect/>
          </a:stretch>
        </p:blipFill>
        <p:spPr bwMode="auto">
          <a:xfrm>
            <a:off x="571472" y="1857364"/>
            <a:ext cx="36303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00562" y="1785926"/>
            <a:ext cx="43199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направлено на выявление способности прочитывать схему ( правило), на основании этого правила осуществлять выбор заданного предмета, ориентируясь на форму, цвет и размер. Время выполнения 4 минуты.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Умки загадали загадки про картинки. Сверху на листе в рамочках изображены знаки, они помогут отгадать загадки. В первой рамке знаки про цвет, во второй- про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форму,в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третьей- про размер картинок. Под чертой три загадки. « Прочитайте» правила в рамочках, отгадывайте загадки. Найденную картинку зачеркните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1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Помоги девочкам»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214422"/>
            <a:ext cx="3929090" cy="1000131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выявление умения переключать внимание, мысленно перемещать его с одного объекта на другой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4287420" cy="129614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 листе в рамочках нарисованы девочки. Рассмотрите их внимательно. Переверните второй лист. В рамочках те же девочки, но без игрушек. Помогите девочкам найти их игрушки, вырежьте и приклейте в рамочку каждой девочке.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34357" t="20519" r="36403" b="7013"/>
          <a:stretch>
            <a:fillRect/>
          </a:stretch>
        </p:blipFill>
        <p:spPr bwMode="auto">
          <a:xfrm>
            <a:off x="428596" y="2357430"/>
            <a:ext cx="3180792" cy="384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35088" t="8831" r="36257" b="22857"/>
          <a:stretch>
            <a:fillRect/>
          </a:stretch>
        </p:blipFill>
        <p:spPr bwMode="auto">
          <a:xfrm>
            <a:off x="5143504" y="2285992"/>
            <a:ext cx="294802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258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«Аппликация машины»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направлено на выявление умения комбинировать и конструировать, собирать из частей целое, соотносить предметы по форме, размеру, цвету, устанавливать связи и отношения между объектами, расположенными в пространстве.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Инструкция: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Умки делали аппликации машин из фигурок. Подберите наборы деталей к каждой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машине,соедините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их линиями.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Время выполнения 5 минут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357" t="19221" r="35965" b="7792"/>
          <a:stretch>
            <a:fillRect/>
          </a:stretch>
        </p:blipFill>
        <p:spPr bwMode="auto">
          <a:xfrm>
            <a:off x="839836" y="1600200"/>
            <a:ext cx="32733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607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 1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649" t="7803" r="35965" b="19627"/>
          <a:stretch>
            <a:fillRect/>
          </a:stretch>
        </p:blipFill>
        <p:spPr bwMode="auto">
          <a:xfrm>
            <a:off x="846626" y="1600200"/>
            <a:ext cx="32597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34649" t="20260" r="35965" b="6493"/>
          <a:stretch>
            <a:fillRect/>
          </a:stretch>
        </p:blipFill>
        <p:spPr bwMode="auto">
          <a:xfrm>
            <a:off x="5052691" y="1600200"/>
            <a:ext cx="32296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43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 1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503" t="15844" r="35819" b="10909"/>
          <a:stretch>
            <a:fillRect/>
          </a:stretch>
        </p:blipFill>
        <p:spPr bwMode="auto">
          <a:xfrm>
            <a:off x="845645" y="1600200"/>
            <a:ext cx="32617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34942" t="13766" r="36111" b="12468"/>
          <a:stretch>
            <a:fillRect/>
          </a:stretch>
        </p:blipFill>
        <p:spPr bwMode="auto">
          <a:xfrm>
            <a:off x="5088006" y="1600200"/>
            <a:ext cx="31589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803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 1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503" t="11948" r="35965" b="14026"/>
          <a:stretch>
            <a:fillRect/>
          </a:stretch>
        </p:blipFill>
        <p:spPr bwMode="auto">
          <a:xfrm>
            <a:off x="870746" y="1600200"/>
            <a:ext cx="32115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34795" t="16364" r="36111" b="9351"/>
          <a:stretch>
            <a:fillRect/>
          </a:stretch>
        </p:blipFill>
        <p:spPr bwMode="auto">
          <a:xfrm>
            <a:off x="5143503" y="1600201"/>
            <a:ext cx="3100419" cy="432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21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 1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649" t="8063" r="35819" b="18068"/>
          <a:stretch>
            <a:fillRect/>
          </a:stretch>
        </p:blipFill>
        <p:spPr bwMode="auto">
          <a:xfrm>
            <a:off x="899592" y="1700808"/>
            <a:ext cx="32183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35088" t="20779" r="36111" b="4935"/>
          <a:stretch>
            <a:fillRect/>
          </a:stretch>
        </p:blipFill>
        <p:spPr bwMode="auto">
          <a:xfrm>
            <a:off x="5106974" y="1600200"/>
            <a:ext cx="31210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6696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901014" cy="19288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2 этапа 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UnikУм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направлен на выявление кругозора, знаний об окружающем мире дошкольников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71678"/>
            <a:ext cx="3781452" cy="4054485"/>
          </a:xfrm>
        </p:spPr>
        <p:txBody>
          <a:bodyPr>
            <a:normAutofit fontScale="475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выявление кругозора,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 о предметах на основе выделения характерных признаков.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выполняется поэтапно. Сначала после инструкции по заполнению первого круга дается 1,5-2 минуты для выполнения. Затем зачитывается инструкция для заполнения второго поля и дается время для выполнения. Далее зачитывается инструкция для заполнения третьего поля. Общее время выполнения 4,5 - 6 минут.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Инструкция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зачитывается детям: Умки нарисовали разные картинки. У каждой есть свой номер. 1. В первый круг впишите номера картинок, на которых изображенные предметы могут только стоять. 2. Во второй круг впишите номера картинок, на которых изображенные предметы могут только лежать. 3. В пересечении кругов в сером поле впишите номера картинок, на которых изображенные предметы могут стоять и лежать</a:t>
            </a: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1784" t="12468" r="23392" b="18182"/>
          <a:stretch>
            <a:fillRect/>
          </a:stretch>
        </p:blipFill>
        <p:spPr bwMode="auto">
          <a:xfrm>
            <a:off x="500034" y="2786058"/>
            <a:ext cx="4359998" cy="345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48" y="214311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«Стоит или лежит»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7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 2 этапа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4048" y="1628800"/>
            <a:ext cx="4038600" cy="4525963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выявление кругозора, умения ориентироваться в окружающем мире, выстраивать причинно-следственные связи, при помощи суждений делать умозаключения.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6 минут.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Инструкция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зачитывается детям: Сейчас я буду по очереди произносить утверждения, а вы будете на них отвечать, молча закрашивая клеточки. Если вы с ним согласны - зеленым карандашом закрашивайте клеточку, а не согласны – красным. У вас на листах стоят цифры, рядом с ними – клеточки. Цифра – это номер утверждения. Покажите все клеточку с цифрой 1. Первое утверждение…</a:t>
            </a: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5234" t="18442" r="36257" b="51688"/>
          <a:stretch>
            <a:fillRect/>
          </a:stretch>
        </p:blipFill>
        <p:spPr bwMode="auto">
          <a:xfrm>
            <a:off x="642910" y="2357430"/>
            <a:ext cx="3709349" cy="218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48" y="185736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«Подумай, ответь»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02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развития интеллектуальных способностей старших дошкольников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85313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зучение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особенностей интеллектуального развития детей 5-7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ыявление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актуального уровня ИС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интерпретация полученных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едагогическая рефлексия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ланирование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процесса, адекватного логике развития каждого вверенного ему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процесса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регулирование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своевременную корректировку педагогического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овторное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 целью выявления динамики уровня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28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 2 этапа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 направлено на выявление кругозора, логического мышления, умения выстраивать последовательность логической цепочки по заданному правилу, устанавливать временные связи между предметами и явлениями. Задание выполняется поэтапно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время выполнения 12 минут.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зачитывается детям: На листе изображены ленты с тремя клеточками. Некоторые клетки в лентах заполнены. Вам необходимо вырезать картинки из нижних рядов и приклеить в пустые клетки.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1.Сначала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заполняем ленты под номерами 2,3,4 по правилу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было-есть-будет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 первой ленте Умки уже расположили картинки по этому правилу.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Ленты под номерами 5 и 6 заполняйте по правилу «что из чего?»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503" t="45714" r="36257" b="8312"/>
          <a:stretch>
            <a:fillRect/>
          </a:stretch>
        </p:blipFill>
        <p:spPr bwMode="auto">
          <a:xfrm>
            <a:off x="214282" y="2285992"/>
            <a:ext cx="3804460" cy="336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786" y="164305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по правилу»</a:t>
            </a:r>
          </a:p>
        </p:txBody>
      </p:sp>
    </p:spTree>
    <p:extLst>
      <p:ext uri="{BB962C8B-B14F-4D97-AF65-F5344CB8AC3E}">
        <p14:creationId xmlns:p14="http://schemas.microsoft.com/office/powerpoint/2010/main" xmlns="" val="3599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 2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2919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выявление кругозора, умения осуществлять выбор по пооперационному описанию процесса.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зачитывается инструкция для выполнения упражнений под цифрой 1 и 2.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2 минуты на выполнение, затем зачитывается инструкция для работы с третьим. Время выполнения 4 минуты.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Инструкция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зачитывается детям: 1 и 2. Посмотрите на ленту рисунков под цифрой 1. Догадайтесь, что готовили Умки- поварята. Из нижнего ряда картинок выберете ответ, закрасьте кружок этой картинки. Второе упражнение выполняйте по такому же правилу. 3. Посмотрите на ленту рисунков под цифрой 3. В клетках нарисованы продукты из которых Умки испекли торт. Из нижнего ряда выберете пропущенный продукт, без которого нельзя приготовить торт. Закрасьте кружок этой картинки</a:t>
            </a: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649" t="10909" r="36404" b="15325"/>
          <a:stretch>
            <a:fillRect/>
          </a:stretch>
        </p:blipFill>
        <p:spPr bwMode="auto">
          <a:xfrm>
            <a:off x="897006" y="1600200"/>
            <a:ext cx="3747002" cy="468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786" y="6286520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«Умки-поварята»</a:t>
            </a:r>
          </a:p>
        </p:txBody>
      </p:sp>
    </p:spTree>
    <p:extLst>
      <p:ext uri="{BB962C8B-B14F-4D97-AF65-F5344CB8AC3E}">
        <p14:creationId xmlns:p14="http://schemas.microsoft.com/office/powerpoint/2010/main" xmlns="" val="29562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2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направлено на выявление кругозора, представлений об образе жизни, среде обитания рыб, зверей и птиц; умения устанавливать классификацию по заданному основанию, определять особенности, не характерные для определенного класса животного мира.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Общее время выполнения 5 минут.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Инструкция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зачитывается детям: Лист разделен на шесть полей.</a:t>
            </a:r>
          </a:p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каждом поле нарисован круг, в котором есть свой знак. Вокруг кругов нарисованы картинки.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Начинайте работать с первого поля. Подходящие картинки и знак соедините линией. </a:t>
            </a:r>
          </a:p>
          <a:p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503" t="8312" r="35672" b="21039"/>
          <a:stretch>
            <a:fillRect/>
          </a:stretch>
        </p:blipFill>
        <p:spPr bwMode="auto">
          <a:xfrm>
            <a:off x="777298" y="1600200"/>
            <a:ext cx="33984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28662" y="642939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«Рыба-птица-зверь» </a:t>
            </a:r>
          </a:p>
        </p:txBody>
      </p:sp>
    </p:spTree>
    <p:extLst>
      <p:ext uri="{BB962C8B-B14F-4D97-AF65-F5344CB8AC3E}">
        <p14:creationId xmlns:p14="http://schemas.microsoft.com/office/powerpoint/2010/main" xmlns="" val="1660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2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2709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Направлено на выявление кругозора, умение проводить мысленные эксперименты, выявлять причинно-следственные связи в природных явлениях, устанавливать временные связи, опираясь на знания об окружающем мире, умения устанавливать соотношение между величиной и заданной моделью.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Время выполнения 6-8 минут. Инструкция зачитывается детям: Задание состоит из 3 задач.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Инструкции </a:t>
            </a: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них зачитываются последовательно, на выполнение каждого упражнения дается 2-3 минуты. 1.Рассмотрите задание №1: У вас на листе нарисована разная посуда, в которую налита вода. Круги обозначают количество воды, находящееся в разной посуде. Соедините линией предметы посуды и круги, подходящие друг другу.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2. Рассмотрите картинки задания №2. Подумайте, что произошло раньше, а что потом. Поставьте цифру 1 под картинкой, которая была раньше всех. Цифры 2 и 3 под теми картинками, которые следуют потом.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3. Рассмотрите задание №3. Это рассказ в картинках. События, которые произошли в начале и в конце рассказа пронумерованы цифрами 1 и 3. Из двух картинок, находящихся посередине, выберите одну, которая подходит к этому рассказу. Поставьте в ней цифру 2</a:t>
            </a: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795" t="20000" r="35965" b="6234"/>
          <a:stretch>
            <a:fillRect/>
          </a:stretch>
        </p:blipFill>
        <p:spPr bwMode="auto">
          <a:xfrm>
            <a:off x="881019" y="1600200"/>
            <a:ext cx="31909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85786" y="635795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исследователи» </a:t>
            </a:r>
          </a:p>
        </p:txBody>
      </p:sp>
    </p:spTree>
    <p:extLst>
      <p:ext uri="{BB962C8B-B14F-4D97-AF65-F5344CB8AC3E}">
        <p14:creationId xmlns:p14="http://schemas.microsoft.com/office/powerpoint/2010/main" xmlns="" val="25443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3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7686" y="1196752"/>
            <a:ext cx="4572032" cy="5400600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направлено на выявление умения устанавливать связи и отношения между объектами, расположенными в пространстве, выполнять симметричное изображение относительно вертикальной оси. Время выполнения 10 минут.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Инструкция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зачитывается детям: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рисунок в левом квадрате. В нем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нарисовано: в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 нижнем углу -цветочек, в левом верхнем углу - треугольник, точка – в верхнем правом углу, круг в правом нижнем углу. К правой стороне квадрата Умки поставили зеркало. В квадрате за пунктирной чертой нарисовали то, что отразилось в зеркале. Как интересно, картинки и фигурки поменялись местами. Это называется «зеркальное отражение». Только точку Умки не нарисовали. Подумайте, где теперь должна она находиться, нарисуйте ее. Продолжение инструкции: Под чертой нарисована лошадка, внимательно рассмотрите ее, мысленно поставьте зеркало к пунктирной линии справа от лошадки, представьте, как лошадка отобразится в зеркале. Выберите нужные фигурки, вырежьте, приклейте их так, чтобы получилось зеркальное отражение лошадки. </a:t>
            </a:r>
          </a:p>
          <a:p>
            <a:endParaRPr lang="ru-RU" sz="1400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649" t="8831" r="36404" b="16883"/>
          <a:stretch>
            <a:fillRect/>
          </a:stretch>
        </p:blipFill>
        <p:spPr bwMode="auto">
          <a:xfrm>
            <a:off x="908062" y="1600200"/>
            <a:ext cx="31368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85786" y="6286520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«Зеркало»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25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Вариативность заданий 3 этапа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направлено на выявление умения производить в пространстве мысленные действия с предметами по правилу. 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выполнения 4 минуты.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Инструкция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зачитывается детям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станцию прибыл поезд под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номером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Через пять минут прибыл поезд под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номером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Вагоны поездов оказались одинаковыми. Чтобы их отличить, решено было переклеить картинки на 2 поезде по правилу: сделать один поворот направо. Картинку на первом вагоне уже переклеили. Нарисуйте на остальных вагонах переклеенные картинки по правилу.</a:t>
            </a: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357" t="21299" r="35819" b="5974"/>
          <a:stretch>
            <a:fillRect/>
          </a:stretch>
        </p:blipFill>
        <p:spPr bwMode="auto">
          <a:xfrm rot="5400000">
            <a:off x="1003507" y="1626160"/>
            <a:ext cx="2728128" cy="31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538" y="542926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«Поезд» </a:t>
            </a:r>
          </a:p>
        </p:txBody>
      </p:sp>
    </p:spTree>
    <p:extLst>
      <p:ext uri="{BB962C8B-B14F-4D97-AF65-F5344CB8AC3E}">
        <p14:creationId xmlns:p14="http://schemas.microsoft.com/office/powerpoint/2010/main" xmlns="" val="41017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Вариативность заданий 3 этапа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Направлено на выявление умения осуществлять выбор фрагментов картинки, ориентируясь на целостный образ, умение создавать целостный образ картинки из фрагментов с избыточными данными, устанавливать связи и отношения между фрагментами, расположенными в пространстве.</a:t>
            </a:r>
          </a:p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Время выполнения 4 минуты.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Инструкция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зачитывается детям: Картинку пчелки расчертили на квадратики. В первом поле найдите лишние части картинки, зачеркните их. Во втором поле найдите недостающие части картинки, отметьте их.</a:t>
            </a: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211" t="8052" r="35818" b="22078"/>
          <a:stretch>
            <a:fillRect/>
          </a:stretch>
        </p:blipFill>
        <p:spPr bwMode="auto">
          <a:xfrm>
            <a:off x="749942" y="1600200"/>
            <a:ext cx="34531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28662" y="635795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«Пчёлка»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86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Вариативность заданий 3 этапа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Направлено на выявление умения сравнивать, анализировать, выстраивать группы предметов с недостающими данными на основе предъявленного образца. Для выполнения задания необходимо: бланк с названием задания, ножницы, клей- карандаш. Время выполнения 5 минут. 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Инструкция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зачитывается детям: Бабочки на лугу сначала построились в ряды, затем разделились на группы, не меняя порядка. Найдите и наклейте бабочек, которых не хватает в каждой группе</a:t>
            </a:r>
            <a:r>
              <a:rPr lang="ru-RU" dirty="0"/>
              <a:t>.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942" t="13506" r="36111" b="12987"/>
          <a:stretch>
            <a:fillRect/>
          </a:stretch>
        </p:blipFill>
        <p:spPr bwMode="auto">
          <a:xfrm>
            <a:off x="891441" y="1600200"/>
            <a:ext cx="31701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5616" y="64533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«Бабочки»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заданий 3 этапа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выявление способности классифицировать предметы по двум признакам, умение действовать по заданному правилу, используя знаки, в том числе и знаки отрицания.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6 минут.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зачитывается детям: Засели в пустые клетки картинки согласно правилам. В верхнем ряду расположено правило про группы предметов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левом столбике - про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закрашенность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предметов. Определите третью группу предметов. Одна картинка уже нашла свою клетку. В оставшиеся свободные клетки подберите картинки и наклейте их</a:t>
            </a: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4503" t="21039" r="36550" b="5714"/>
          <a:stretch>
            <a:fillRect/>
          </a:stretch>
        </p:blipFill>
        <p:spPr bwMode="auto">
          <a:xfrm>
            <a:off x="885815" y="1340768"/>
            <a:ext cx="3326145" cy="44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621508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картинки»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6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Открытый Всероссийский турнир способностей  для детей дошкольного возраста «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РостОК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571612"/>
          <a:ext cx="8472518" cy="482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31634"/>
            <a:ext cx="8229600" cy="45259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67544" y="5155202"/>
            <a:ext cx="3205226" cy="159502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лижайшее развитие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9280984">
            <a:off x="2714495" y="4548755"/>
            <a:ext cx="56003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52508"/>
            <a:ext cx="704640" cy="59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2792238" y="2803284"/>
            <a:ext cx="3436690" cy="1987787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отдаленное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5072809" y="237055"/>
            <a:ext cx="4071191" cy="2115453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саморазвитие интеллектуально-творческой деятельности ребенка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60" y="431483"/>
            <a:ext cx="30480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14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– игра для дошкольников «Человек и природа»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600200"/>
          <a:ext cx="8643998" cy="504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Открытый Всероссийский турнир способностей  для детей дошкольного возраста «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РостОК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571612"/>
          <a:ext cx="8472518" cy="482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229600" cy="22717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Организация интеллектуального досуга детей дошкольного возраста с использованием шахмат и шашек</a:t>
            </a:r>
            <a:endParaRPr lang="ru-RU" sz="28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7486680" cy="3526302"/>
          </a:xfrm>
        </p:spPr>
        <p:txBody>
          <a:bodyPr>
            <a:normAutofit lnSpcReduction="10000"/>
          </a:bodyPr>
          <a:lstStyle/>
          <a:p>
            <a:pPr algn="r"/>
            <a:endParaRPr lang="ru-RU" sz="2000" dirty="0" smtClean="0"/>
          </a:p>
          <a:p>
            <a:pPr algn="r"/>
            <a:r>
              <a:rPr lang="ru-RU" sz="2000" b="1" dirty="0" smtClean="0">
                <a:solidFill>
                  <a:srgbClr val="0000FF"/>
                </a:solidFill>
              </a:rPr>
              <a:t>Подготовила: </a:t>
            </a:r>
            <a:r>
              <a:rPr lang="ru-RU" sz="2000" b="1" dirty="0" err="1" smtClean="0">
                <a:solidFill>
                  <a:srgbClr val="0000FF"/>
                </a:solidFill>
              </a:rPr>
              <a:t>Марусенко</a:t>
            </a:r>
            <a:r>
              <a:rPr lang="ru-RU" sz="2000" b="1" dirty="0" smtClean="0">
                <a:solidFill>
                  <a:srgbClr val="0000FF"/>
                </a:solidFill>
              </a:rPr>
              <a:t> Мария Сергеевна</a:t>
            </a:r>
          </a:p>
          <a:p>
            <a:pPr algn="r"/>
            <a:r>
              <a:rPr lang="ru-RU" sz="2000" b="1" dirty="0" smtClean="0">
                <a:solidFill>
                  <a:srgbClr val="0000FF"/>
                </a:solidFill>
              </a:rPr>
              <a:t>Воспитатель  МДОУ «Детский сад № 142»</a:t>
            </a:r>
          </a:p>
          <a:p>
            <a:pPr algn="r"/>
            <a:endParaRPr lang="ru-RU" sz="2000" b="1" dirty="0" smtClean="0">
              <a:solidFill>
                <a:srgbClr val="0000FF"/>
              </a:solidFill>
            </a:endParaRPr>
          </a:p>
          <a:p>
            <a:pPr algn="r"/>
            <a:endParaRPr lang="ru-RU" sz="2000" b="1" dirty="0" smtClean="0">
              <a:solidFill>
                <a:srgbClr val="0000FF"/>
              </a:solidFill>
            </a:endParaRPr>
          </a:p>
          <a:p>
            <a:pPr algn="r"/>
            <a:endParaRPr lang="ru-RU" sz="2000" b="1" dirty="0" smtClean="0">
              <a:solidFill>
                <a:srgbClr val="0000FF"/>
              </a:solidFill>
            </a:endParaRPr>
          </a:p>
          <a:p>
            <a:pPr algn="r"/>
            <a:endParaRPr lang="ru-RU" sz="2000" b="1" dirty="0" smtClean="0">
              <a:solidFill>
                <a:srgbClr val="0000FF"/>
              </a:solidFill>
            </a:endParaRPr>
          </a:p>
          <a:p>
            <a:pPr algn="r"/>
            <a:endParaRPr lang="ru-RU" sz="2000" b="1" dirty="0" smtClean="0">
              <a:solidFill>
                <a:srgbClr val="0000FF"/>
              </a:solidFill>
            </a:endParaRPr>
          </a:p>
          <a:p>
            <a:pPr algn="r"/>
            <a:endParaRPr lang="ru-RU" sz="2000" b="1" dirty="0" smtClean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Ярославль 2017г 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Маршруты образовательного туризма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Валентина Терешкова -Ярославна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Маршруты образовательного туризма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Медвежьими тропами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Маршруты образовательного туризма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Ярославль- жемчужина на Волге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геокешинг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Поиск пиратского клада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геокешинг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Сказочное путешествие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геокешинг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Поиск сокровищ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064896" cy="928694"/>
          </a:xfrm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ИНТЕЛЛЕКТУАЛЬНЫХ СПОСОБНОСТЕЙ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72608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Мыслительные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 (анализ; синтез; сравнение; классификация; обобщение; абстрагирование).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интеллектуальных задач.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Наглядное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Оперативная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(способность запоминания и воспроизведения информации: конкретной, символической, семантической, поведенческой).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Вербальная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(способность реагирования на вопрос в пределах ограниченного времени, скорость переключения, подбора нужных слов, богатство и разнообразие словаря и пр.).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Символическое </a:t>
            </a:r>
            <a:r>
              <a:rPr lang="ru-RU" sz="8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опосредование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(отношение одного понятия к другому, познаваемое через третье, и пр.).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мыслительных действий.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когнитивных (познавательных) параметров (идентификация; интроспекция; импликация; трансформация).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(творческое воображение).</a:t>
            </a:r>
          </a:p>
          <a:p>
            <a:r>
              <a:rPr lang="ru-RU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(логическое оперирование в вербальном плане; относительность понятий; выделение логических отношений между понятиями и пр.).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5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 ориентированная дидактическая деятельность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10000"/>
          </a:bodyPr>
          <a:lstStyle/>
          <a:p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многогранность </a:t>
            </a:r>
            <a:r>
              <a:rPr lang="ru-RU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т.е. внедрение интеллектуальной направленности во все сферы деятельности детей;</a:t>
            </a:r>
          </a:p>
          <a:p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</a:t>
            </a:r>
            <a:r>
              <a:rPr lang="ru-RU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т.е. использование педагогом различных вариантов, методов и приемов интеллектуального взаимодействия с детьми в зависимости от их интересов, возможностей, конкретной ситуации;</a:t>
            </a:r>
          </a:p>
          <a:p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адаптивность</a:t>
            </a:r>
            <a:r>
              <a:rPr lang="ru-RU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т.е. приспособление к индивидуальным особенностям и возможностям каждого ребенка;</a:t>
            </a:r>
          </a:p>
          <a:p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комфортность </a:t>
            </a:r>
            <a:r>
              <a:rPr lang="ru-RU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т.е. приоритет положительного стимулирования.</a:t>
            </a: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4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интеллектуальным развитием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цели, путей достижения этой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управленческого решения</a:t>
            </a: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23067"/>
            <a:ext cx="3253755" cy="239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5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3502</Words>
  <Application>Microsoft Office PowerPoint</Application>
  <PresentationFormat>Экран (4:3)</PresentationFormat>
  <Paragraphs>317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Основные направления работы в детском саду по развитию интеллектуальных способностей дошкольников</vt:lpstr>
      <vt:lpstr>Соотнесение понятий</vt:lpstr>
      <vt:lpstr>Слайд 3</vt:lpstr>
      <vt:lpstr>Задачи развития интеллектуальных способностей</vt:lpstr>
      <vt:lpstr>Основные направления развития интеллектуальных способностей старших дошкольников</vt:lpstr>
      <vt:lpstr>Слайд 6</vt:lpstr>
      <vt:lpstr> КЛАССИФИКАЦИЯ ИНТЕЛЛЕКТУАЛЬНЫХ СПОСОБНОСТЕЙ</vt:lpstr>
      <vt:lpstr>Личностно ориентированная дидактическая деятельность педагога</vt:lpstr>
      <vt:lpstr>Технология управления интеллектуальным развитием детей</vt:lpstr>
      <vt:lpstr>Функции взаимодействия с детьми</vt:lpstr>
      <vt:lpstr>Методы</vt:lpstr>
      <vt:lpstr>Приемы</vt:lpstr>
      <vt:lpstr>Слайд 13</vt:lpstr>
      <vt:lpstr>Слайд 14</vt:lpstr>
      <vt:lpstr>Направления работы</vt:lpstr>
      <vt:lpstr> Для определения уровня развития способностей у детей возможно использование следующих методик: </vt:lpstr>
      <vt:lpstr>Для определения уровня развития способностей у детей возможно использование следующих методик: </vt:lpstr>
      <vt:lpstr>Для определения уровня развития способностей у детей возможно использование следующих методик: </vt:lpstr>
      <vt:lpstr>Готовность педкадров к работе с  интеллектуально одаренными детьми</vt:lpstr>
      <vt:lpstr>Семья и развитие ребёнка</vt:lpstr>
      <vt:lpstr>Слайд 21</vt:lpstr>
      <vt:lpstr>Для определения уровня развития способностей у детей возможно использование следующих методик ( для родителей):</vt:lpstr>
      <vt:lpstr>Мероприятия в ДОУ</vt:lpstr>
      <vt:lpstr>Этапы психолого – педагогического сопровождения развития одаренного ребенка в ДОУ</vt:lpstr>
      <vt:lpstr>Развивающая предметно пространственная  среда  ДОУ</vt:lpstr>
      <vt:lpstr>Слайд 26</vt:lpstr>
      <vt:lpstr>Слайд 27</vt:lpstr>
      <vt:lpstr>ПРЕДМЕТНО – РАЗВИВАЮЩАЯ СРЕДА</vt:lpstr>
      <vt:lpstr>КРАСИТЕЛИ: гуашь, краски </vt:lpstr>
      <vt:lpstr>Слайд 30</vt:lpstr>
      <vt:lpstr>Программы для развития интеллектуальных способностей</vt:lpstr>
      <vt:lpstr>Конкурсы, соревнования</vt:lpstr>
      <vt:lpstr>Творчество</vt:lpstr>
      <vt:lpstr>Олимпиады, интеллектуальные конкурсы</vt:lpstr>
      <vt:lpstr>Слайд 35</vt:lpstr>
      <vt:lpstr>http://turnir-dou.ru/</vt:lpstr>
      <vt:lpstr>Что такое турнир способностей «РостОК»?</vt:lpstr>
      <vt:lpstr>Что такое турнир способностей «РостОК»?</vt:lpstr>
      <vt:lpstr>Какова особенность заданий?</vt:lpstr>
      <vt:lpstr> График проведения этапов турнира</vt:lpstr>
      <vt:lpstr>Задания 1 этапа  РостОК–SuperУм  Этап направлен на выявление уровня развития познавательных процессов у детей дошкольного возраста.</vt:lpstr>
      <vt:lpstr>« Помоги девочкам»</vt:lpstr>
      <vt:lpstr>«Аппликация машины»</vt:lpstr>
      <vt:lpstr>Вариативность заданий  1 этапа</vt:lpstr>
      <vt:lpstr>Вариативность заданий  1 этапа</vt:lpstr>
      <vt:lpstr>Вариативность заданий  1 этапа</vt:lpstr>
      <vt:lpstr>Вариативность заданий  1 этапа</vt:lpstr>
      <vt:lpstr> Задания 2 этапа  РостОК–UnikУм  Этап направлен на выявление кругозора, знаний об окружающем мире дошкольников </vt:lpstr>
      <vt:lpstr>Вариативность заданий  2 этапа</vt:lpstr>
      <vt:lpstr>Вариативность заданий  2 этапа</vt:lpstr>
      <vt:lpstr>Вариативность заданий  2 этапа</vt:lpstr>
      <vt:lpstr>Вариативность заданий 2 этапа</vt:lpstr>
      <vt:lpstr>Вариативность заданий 2 этапа</vt:lpstr>
      <vt:lpstr>Вариативность заданий 3 этапа</vt:lpstr>
      <vt:lpstr>Вариативность заданий 3 этапа</vt:lpstr>
      <vt:lpstr>Вариативность заданий 3 этапа</vt:lpstr>
      <vt:lpstr>Вариативность заданий 3 этапа</vt:lpstr>
      <vt:lpstr>Вариативность заданий 3 этапа</vt:lpstr>
      <vt:lpstr>Открытый Всероссийский турнир способностей  для детей дошкольного возраста « РостОК»</vt:lpstr>
      <vt:lpstr> Всероссийский конкурс – игра для дошкольников «Человек и природа» </vt:lpstr>
      <vt:lpstr>Открытый Всероссийский турнир способностей  для детей дошкольного возраста « РостОК»</vt:lpstr>
      <vt:lpstr>  Организация интеллектуального досуга детей дошкольного возраста с использованием шахмат и шашек</vt:lpstr>
      <vt:lpstr>Маршруты образовательного туризма</vt:lpstr>
      <vt:lpstr>Маршруты образовательного туризма</vt:lpstr>
      <vt:lpstr>Маршруты образовательного туризма</vt:lpstr>
      <vt:lpstr>Образовательный геокешинг</vt:lpstr>
      <vt:lpstr>Образовательный геокешинг</vt:lpstr>
      <vt:lpstr>Образовательный геокешинг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Психолого-педагогическое сопровождение  и поддержкаодарённого ребёнка в ДОУ</dc:title>
  <dc:creator>ДС 142</dc:creator>
  <cp:lastModifiedBy>USER</cp:lastModifiedBy>
  <cp:revision>118</cp:revision>
  <dcterms:created xsi:type="dcterms:W3CDTF">2017-01-13T07:31:28Z</dcterms:created>
  <dcterms:modified xsi:type="dcterms:W3CDTF">2018-01-29T05:27:33Z</dcterms:modified>
</cp:coreProperties>
</file>