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5" r:id="rId2"/>
    <p:sldId id="256" r:id="rId3"/>
    <p:sldId id="257" r:id="rId4"/>
    <p:sldId id="258" r:id="rId5"/>
    <p:sldId id="259" r:id="rId6"/>
    <p:sldId id="261" r:id="rId7"/>
    <p:sldId id="260" r:id="rId8"/>
    <p:sldId id="263" r:id="rId9"/>
    <p:sldId id="262" r:id="rId10"/>
    <p:sldId id="267" r:id="rId11"/>
    <p:sldId id="266" r:id="rId12"/>
    <p:sldId id="269" r:id="rId13"/>
    <p:sldId id="271" r:id="rId14"/>
    <p:sldId id="274"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66"/>
    <a:srgbClr val="277707"/>
    <a:srgbClr val="B16F0F"/>
    <a:srgbClr val="57D3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8" autoAdjust="0"/>
    <p:restoredTop sz="94664" autoAdjust="0"/>
  </p:normalViewPr>
  <p:slideViewPr>
    <p:cSldViewPr>
      <p:cViewPr varScale="1">
        <p:scale>
          <a:sx n="83" d="100"/>
          <a:sy n="83" d="100"/>
        </p:scale>
        <p:origin x="-390" y="-8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F889CC7-602B-4258-ACEC-78633C0B1022}" type="datetimeFigureOut">
              <a:rPr lang="ru-RU"/>
              <a:pPr>
                <a:defRPr/>
              </a:pPr>
              <a:t>27.12.2020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0AEE0F0-A5D5-417A-A7B5-5A8FB3507F16}" type="slidenum">
              <a:rPr lang="ru-RU"/>
              <a:pPr>
                <a:defRPr/>
              </a:pPr>
              <a:t>‹#›</a:t>
            </a:fld>
            <a:endParaRPr lang="ru-RU"/>
          </a:p>
        </p:txBody>
      </p:sp>
    </p:spTree>
    <p:extLst>
      <p:ext uri="{BB962C8B-B14F-4D97-AF65-F5344CB8AC3E}">
        <p14:creationId xmlns:p14="http://schemas.microsoft.com/office/powerpoint/2010/main" xmlns="" val="185729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8775BC70-A1E2-419D-9AF7-F4D07B23643D}" type="datetimeFigureOut">
              <a:rPr lang="ru-RU"/>
              <a:pPr>
                <a:defRPr/>
              </a:pPr>
              <a:t>27.12.2020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5EC7758-DB3E-4A1C-8D81-3C87F0EF092A}" type="slidenum">
              <a:rPr lang="ru-RU"/>
              <a:pPr>
                <a:defRPr/>
              </a:pPr>
              <a:t>‹#›</a:t>
            </a:fld>
            <a:endParaRPr lang="ru-RU"/>
          </a:p>
        </p:txBody>
      </p:sp>
    </p:spTree>
    <p:extLst>
      <p:ext uri="{BB962C8B-B14F-4D97-AF65-F5344CB8AC3E}">
        <p14:creationId xmlns:p14="http://schemas.microsoft.com/office/powerpoint/2010/main" xmlns="" val="185482558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E65580D4-A3C8-425E-88BF-70142EE31E25}" type="datetimeFigureOut">
              <a:rPr lang="ru-RU"/>
              <a:pPr>
                <a:defRPr/>
              </a:pPr>
              <a:t>27.12.2020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7ABB705-5B7C-4D52-8A25-8F95D9F12DD8}" type="slidenum">
              <a:rPr lang="ru-RU"/>
              <a:pPr>
                <a:defRPr/>
              </a:pPr>
              <a:t>‹#›</a:t>
            </a:fld>
            <a:endParaRPr lang="ru-RU"/>
          </a:p>
        </p:txBody>
      </p:sp>
    </p:spTree>
    <p:extLst>
      <p:ext uri="{BB962C8B-B14F-4D97-AF65-F5344CB8AC3E}">
        <p14:creationId xmlns:p14="http://schemas.microsoft.com/office/powerpoint/2010/main" xmlns="" val="187585367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B86C0854-DAB9-42BB-A278-6D53B3AFC941}" type="datetimeFigureOut">
              <a:rPr lang="ru-RU"/>
              <a:pPr>
                <a:defRPr/>
              </a:pPr>
              <a:t>27.12.2020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D48E6F1-0A39-472A-9143-53061E3CA80C}" type="slidenum">
              <a:rPr lang="ru-RU"/>
              <a:pPr>
                <a:defRPr/>
              </a:pPr>
              <a:t>‹#›</a:t>
            </a:fld>
            <a:endParaRPr lang="ru-RU"/>
          </a:p>
        </p:txBody>
      </p:sp>
    </p:spTree>
    <p:extLst>
      <p:ext uri="{BB962C8B-B14F-4D97-AF65-F5344CB8AC3E}">
        <p14:creationId xmlns:p14="http://schemas.microsoft.com/office/powerpoint/2010/main" xmlns="" val="309624970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7FC50203-04F0-4D8E-A491-194624CB0798}" type="datetimeFigureOut">
              <a:rPr lang="ru-RU"/>
              <a:pPr>
                <a:defRPr/>
              </a:pPr>
              <a:t>27.12.2020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4948116-CB73-4B22-ACE2-7F84C7B6AD4C}" type="slidenum">
              <a:rPr lang="ru-RU"/>
              <a:pPr>
                <a:defRPr/>
              </a:pPr>
              <a:t>‹#›</a:t>
            </a:fld>
            <a:endParaRPr lang="ru-RU"/>
          </a:p>
        </p:txBody>
      </p:sp>
    </p:spTree>
    <p:extLst>
      <p:ext uri="{BB962C8B-B14F-4D97-AF65-F5344CB8AC3E}">
        <p14:creationId xmlns:p14="http://schemas.microsoft.com/office/powerpoint/2010/main" xmlns="" val="254320840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619736CD-2B8E-4180-B6B4-7ACFBAC53BEB}" type="datetimeFigureOut">
              <a:rPr lang="ru-RU"/>
              <a:pPr>
                <a:defRPr/>
              </a:pPr>
              <a:t>27.12.2020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1D15989-4A5E-4782-8A17-96139B3110E2}" type="slidenum">
              <a:rPr lang="ru-RU"/>
              <a:pPr>
                <a:defRPr/>
              </a:pPr>
              <a:t>‹#›</a:t>
            </a:fld>
            <a:endParaRPr lang="ru-RU"/>
          </a:p>
        </p:txBody>
      </p:sp>
    </p:spTree>
    <p:extLst>
      <p:ext uri="{BB962C8B-B14F-4D97-AF65-F5344CB8AC3E}">
        <p14:creationId xmlns:p14="http://schemas.microsoft.com/office/powerpoint/2010/main" xmlns="" val="188056880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pPr>
              <a:defRPr/>
            </a:pPr>
            <a:fld id="{0CA4E645-7212-47E0-B5D9-A0254F8B42F7}" type="datetimeFigureOut">
              <a:rPr lang="ru-RU"/>
              <a:pPr>
                <a:defRPr/>
              </a:pPr>
              <a:t>27.12.2020</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D5FA021F-643C-4BBA-A5F3-DCDB4696FBCC}" type="slidenum">
              <a:rPr lang="ru-RU"/>
              <a:pPr>
                <a:defRPr/>
              </a:pPr>
              <a:t>‹#›</a:t>
            </a:fld>
            <a:endParaRPr lang="ru-RU"/>
          </a:p>
        </p:txBody>
      </p:sp>
    </p:spTree>
    <p:extLst>
      <p:ext uri="{BB962C8B-B14F-4D97-AF65-F5344CB8AC3E}">
        <p14:creationId xmlns:p14="http://schemas.microsoft.com/office/powerpoint/2010/main" xmlns="" val="292167889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pPr>
              <a:defRPr/>
            </a:pPr>
            <a:fld id="{A3D7F46D-F8B6-44CA-B080-558221ACA929}" type="datetimeFigureOut">
              <a:rPr lang="ru-RU"/>
              <a:pPr>
                <a:defRPr/>
              </a:pPr>
              <a:t>27.12.2020</a:t>
            </a:fld>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A10F401F-44BF-4778-97FD-A45CA494CA2D}" type="slidenum">
              <a:rPr lang="ru-RU"/>
              <a:pPr>
                <a:defRPr/>
              </a:pPr>
              <a:t>‹#›</a:t>
            </a:fld>
            <a:endParaRPr lang="ru-RU"/>
          </a:p>
        </p:txBody>
      </p:sp>
    </p:spTree>
    <p:extLst>
      <p:ext uri="{BB962C8B-B14F-4D97-AF65-F5344CB8AC3E}">
        <p14:creationId xmlns:p14="http://schemas.microsoft.com/office/powerpoint/2010/main" xmlns="" val="242626353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pPr>
              <a:defRPr/>
            </a:pPr>
            <a:fld id="{C2A52665-5D0B-427B-A286-0F4B8D5FFDAA}" type="datetimeFigureOut">
              <a:rPr lang="ru-RU"/>
              <a:pPr>
                <a:defRPr/>
              </a:pPr>
              <a:t>27.12.2020</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02ECB411-9917-4D87-85A8-3A75D46C0472}" type="slidenum">
              <a:rPr lang="ru-RU"/>
              <a:pPr>
                <a:defRPr/>
              </a:pPr>
              <a:t>‹#›</a:t>
            </a:fld>
            <a:endParaRPr lang="ru-RU"/>
          </a:p>
        </p:txBody>
      </p:sp>
    </p:spTree>
    <p:extLst>
      <p:ext uri="{BB962C8B-B14F-4D97-AF65-F5344CB8AC3E}">
        <p14:creationId xmlns:p14="http://schemas.microsoft.com/office/powerpoint/2010/main" xmlns="" val="144843842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DE2D078D-8A23-4A33-9B9C-0D601C2FACC5}" type="datetimeFigureOut">
              <a:rPr lang="ru-RU"/>
              <a:pPr>
                <a:defRPr/>
              </a:pPr>
              <a:t>27.12.2020</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3"/>
          <p:cNvSpPr>
            <a:spLocks noGrp="1"/>
          </p:cNvSpPr>
          <p:nvPr>
            <p:ph type="sldNum" sz="quarter" idx="12"/>
          </p:nvPr>
        </p:nvSpPr>
        <p:spPr/>
        <p:txBody>
          <a:bodyPr/>
          <a:lstStyle>
            <a:lvl1pPr>
              <a:defRPr/>
            </a:lvl1pPr>
          </a:lstStyle>
          <a:p>
            <a:pPr>
              <a:defRPr/>
            </a:pPr>
            <a:fld id="{2128AE30-85E1-4FD5-8740-11ACB7012CB3}" type="slidenum">
              <a:rPr lang="ru-RU"/>
              <a:pPr>
                <a:defRPr/>
              </a:pPr>
              <a:t>‹#›</a:t>
            </a:fld>
            <a:endParaRPr lang="ru-RU"/>
          </a:p>
        </p:txBody>
      </p:sp>
    </p:spTree>
    <p:extLst>
      <p:ext uri="{BB962C8B-B14F-4D97-AF65-F5344CB8AC3E}">
        <p14:creationId xmlns:p14="http://schemas.microsoft.com/office/powerpoint/2010/main" xmlns="" val="361925114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pPr>
              <a:defRPr/>
            </a:pPr>
            <a:fld id="{59E2E46C-DCA9-45F8-9469-C7445D14E89B}" type="datetimeFigureOut">
              <a:rPr lang="ru-RU"/>
              <a:pPr>
                <a:defRPr/>
              </a:pPr>
              <a:t>27.12.2020</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73FE1ABC-062D-4332-A162-C6E53923E424}" type="slidenum">
              <a:rPr lang="ru-RU"/>
              <a:pPr>
                <a:defRPr/>
              </a:pPr>
              <a:t>‹#›</a:t>
            </a:fld>
            <a:endParaRPr lang="ru-RU"/>
          </a:p>
        </p:txBody>
      </p:sp>
    </p:spTree>
    <p:extLst>
      <p:ext uri="{BB962C8B-B14F-4D97-AF65-F5344CB8AC3E}">
        <p14:creationId xmlns:p14="http://schemas.microsoft.com/office/powerpoint/2010/main" xmlns="" val="418093632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pPr>
              <a:defRPr/>
            </a:pPr>
            <a:fld id="{13736FEF-9728-4D06-BAEF-55EAB8E5C4F1}" type="datetimeFigureOut">
              <a:rPr lang="ru-RU"/>
              <a:pPr>
                <a:defRPr/>
              </a:pPr>
              <a:t>27.12.2020</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7E4434B0-2B7D-488F-AD9F-0D1D3F6000E6}" type="slidenum">
              <a:rPr lang="ru-RU"/>
              <a:pPr>
                <a:defRPr/>
              </a:pPr>
              <a:t>‹#›</a:t>
            </a:fld>
            <a:endParaRPr lang="ru-RU"/>
          </a:p>
        </p:txBody>
      </p:sp>
    </p:spTree>
    <p:extLst>
      <p:ext uri="{BB962C8B-B14F-4D97-AF65-F5344CB8AC3E}">
        <p14:creationId xmlns:p14="http://schemas.microsoft.com/office/powerpoint/2010/main" xmlns="" val="178521203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alphaModFix amt="40000"/>
            <a:lum/>
          </a:blip>
          <a:srcRect/>
          <a:stretch>
            <a:fillRect l="-17000" r="-17000"/>
          </a:stretch>
        </a:blipFill>
        <a:effectLst/>
      </p:bgPr>
    </p:bg>
    <p:spTree>
      <p:nvGrpSpPr>
        <p:cNvPr id="1" name=""/>
        <p:cNvGrpSpPr/>
        <p:nvPr/>
      </p:nvGrpSpPr>
      <p:grpSpPr>
        <a:xfrm>
          <a:off x="0" y="0"/>
          <a:ext cx="0" cy="0"/>
          <a:chOff x="0" y="0"/>
          <a:chExt cx="0" cy="0"/>
        </a:xfrm>
      </p:grpSpPr>
      <p:sp>
        <p:nvSpPr>
          <p:cNvPr id="7" name="Скругленный прямоугольник 6"/>
          <p:cNvSpPr/>
          <p:nvPr userDrawn="1"/>
        </p:nvSpPr>
        <p:spPr>
          <a:xfrm>
            <a:off x="357158" y="285728"/>
            <a:ext cx="8501122" cy="6215106"/>
          </a:xfrm>
          <a:prstGeom prst="roundRect">
            <a:avLst>
              <a:gd name="adj" fmla="val 9106"/>
            </a:avLst>
          </a:prstGeom>
          <a:noFill/>
          <a:ln>
            <a:solidFill>
              <a:srgbClr val="57D3FF"/>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1029" name="Рисунок 7" descr="0_75c96_b715e7d3_XL.jpeg"/>
          <p:cNvPicPr>
            <a:picLocks noChangeAspect="1"/>
          </p:cNvPicPr>
          <p:nvPr userDrawn="1"/>
        </p:nvPicPr>
        <p:blipFill>
          <a:blip r:embed="rId14" cstate="email">
            <a:clrChange>
              <a:clrFrom>
                <a:srgbClr val="FFFFFF"/>
              </a:clrFrom>
              <a:clrTo>
                <a:srgbClr val="FFFFFF">
                  <a:alpha val="0"/>
                </a:srgbClr>
              </a:clrTo>
            </a:clrChange>
            <a:extLst>
              <a:ext uri="{28A0092B-C50C-407E-A947-70E740481C1C}">
                <a14:useLocalDpi xmlns:a14="http://schemas.microsoft.com/office/drawing/2010/main" xmlns="" val="0"/>
              </a:ext>
            </a:extLst>
          </a:blip>
          <a:srcRect l="8363" t="8363"/>
          <a:stretch>
            <a:fillRect/>
          </a:stretch>
        </p:blipFill>
        <p:spPr bwMode="auto">
          <a:xfrm>
            <a:off x="71438" y="71438"/>
            <a:ext cx="2000250" cy="200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0"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31"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B606393-5355-4BD7-AC59-53DE55D15EDE}" type="datetimeFigureOut">
              <a:rPr lang="ru-RU"/>
              <a:pPr>
                <a:defRPr/>
              </a:pPr>
              <a:t>27.12.2020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corowina.ucoz.com</a:t>
            </a:r>
            <a:endParaRPr lang="ru-RU"/>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CC0066"/>
                </a:solidFill>
              </a:rPr>
              <a:t>Обучающие игры с элементами информатики и моделирования</a:t>
            </a:r>
          </a:p>
        </p:txBody>
      </p:sp>
      <p:pic>
        <p:nvPicPr>
          <p:cNvPr id="4" name="Picture 5" descr="http://flattop.ru/images/2/9521.jpg"/>
          <p:cNvPicPr>
            <a:picLocks noGrp="1" noChangeAspect="1" noChangeArrowheads="1"/>
          </p:cNvPicPr>
          <p:nvPr>
            <p:ph idx="1"/>
          </p:nvPr>
        </p:nvPicPr>
        <p:blipFill>
          <a:blip r:embed="rId2" cstate="email">
            <a:extLst>
              <a:ext uri="{28A0092B-C50C-407E-A947-70E740481C1C}">
                <a14:useLocalDpi xmlns:a14="http://schemas.microsoft.com/office/drawing/2010/main" xmlns="" val="0"/>
              </a:ext>
            </a:extLst>
          </a:blip>
          <a:srcRect/>
          <a:stretch>
            <a:fillRect/>
          </a:stretch>
        </p:blipFill>
        <p:spPr bwMode="auto">
          <a:xfrm>
            <a:off x="699292" y="1916832"/>
            <a:ext cx="1920520" cy="2852328"/>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2" descr="C:\Users\Олеся\Desktop\IMG_20161202_155105_1CS.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4427984" y="3444060"/>
            <a:ext cx="2088232" cy="156617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Прямоугольник 5"/>
          <p:cNvSpPr/>
          <p:nvPr/>
        </p:nvSpPr>
        <p:spPr>
          <a:xfrm>
            <a:off x="683568" y="5157192"/>
            <a:ext cx="6048672" cy="369332"/>
          </a:xfrm>
          <a:prstGeom prst="rect">
            <a:avLst/>
          </a:prstGeom>
        </p:spPr>
        <p:txBody>
          <a:bodyPr wrap="square">
            <a:spAutoFit/>
          </a:bodyPr>
          <a:lstStyle/>
          <a:p>
            <a:pPr algn="ctr" eaLnBrk="1" fontAlgn="auto" hangingPunct="1">
              <a:spcAft>
                <a:spcPts val="0"/>
              </a:spcAft>
              <a:buFont typeface="Arial" pitchFamily="34" charset="0"/>
              <a:buNone/>
              <a:defRPr/>
            </a:pPr>
            <a:r>
              <a:rPr lang="ru-RU" b="1" dirty="0">
                <a:ln w="1905"/>
                <a:solidFill>
                  <a:srgbClr val="002060"/>
                </a:solidFill>
                <a:effectLst>
                  <a:innerShdw blurRad="69850" dist="43180" dir="5400000">
                    <a:srgbClr val="000000">
                      <a:alpha val="65000"/>
                    </a:srgbClr>
                  </a:innerShdw>
                </a:effectLst>
              </a:rPr>
              <a:t> </a:t>
            </a:r>
          </a:p>
        </p:txBody>
      </p:sp>
      <p:pic>
        <p:nvPicPr>
          <p:cNvPr id="7" name="Picture 4" descr="C:\Users\Олеся\Desktop\IMG_20161202_155223_2CS.jpg"/>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6406776" y="1708278"/>
            <a:ext cx="2269680" cy="1702260"/>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C:\Users\Олеся\Desktop\IMG_20161202_155249_2CS.jpg"/>
          <p:cNvPicPr>
            <a:picLocks noChangeAspect="1" noChangeArrowheads="1"/>
          </p:cNvPicPr>
          <p:nvPr/>
        </p:nvPicPr>
        <p:blipFill>
          <a:blip r:embed="rId5" cstate="email">
            <a:extLst>
              <a:ext uri="{28A0092B-C50C-407E-A947-70E740481C1C}">
                <a14:useLocalDpi xmlns:a14="http://schemas.microsoft.com/office/drawing/2010/main" xmlns="" val="0"/>
              </a:ext>
            </a:extLst>
          </a:blip>
          <a:srcRect/>
          <a:stretch>
            <a:fillRect/>
          </a:stretch>
        </p:blipFill>
        <p:spPr bwMode="auto">
          <a:xfrm>
            <a:off x="3095836" y="1708278"/>
            <a:ext cx="2232248" cy="1674186"/>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3" descr="C:\Users\Олеся\Desktop\IMG_20161202_155140_1CS.jpg"/>
          <p:cNvPicPr>
            <a:picLocks noChangeAspect="1" noChangeArrowheads="1"/>
          </p:cNvPicPr>
          <p:nvPr/>
        </p:nvPicPr>
        <p:blipFill>
          <a:blip r:embed="rId6" cstate="email">
            <a:extLst>
              <a:ext uri="{28A0092B-C50C-407E-A947-70E740481C1C}">
                <a14:useLocalDpi xmlns:a14="http://schemas.microsoft.com/office/drawing/2010/main" xmlns="" val="0"/>
              </a:ext>
            </a:extLst>
          </a:blip>
          <a:srcRect/>
          <a:stretch>
            <a:fillRect/>
          </a:stretch>
        </p:blipFill>
        <p:spPr bwMode="auto">
          <a:xfrm>
            <a:off x="6948264" y="3954117"/>
            <a:ext cx="1584176" cy="2112234"/>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a:extLst>
              <a:ext uri="{FF2B5EF4-FFF2-40B4-BE49-F238E27FC236}">
                <a16:creationId xmlns:a16="http://schemas.microsoft.com/office/drawing/2014/main" xmlns="" id="{03E63066-7AE6-4412-B27B-C855E10B0519}"/>
              </a:ext>
            </a:extLst>
          </p:cNvPr>
          <p:cNvSpPr txBox="1"/>
          <p:nvPr/>
        </p:nvSpPr>
        <p:spPr>
          <a:xfrm>
            <a:off x="1403648" y="6237312"/>
            <a:ext cx="1858266" cy="369332"/>
          </a:xfrm>
          <a:prstGeom prst="rect">
            <a:avLst/>
          </a:prstGeom>
          <a:noFill/>
        </p:spPr>
        <p:txBody>
          <a:bodyPr wrap="none" rtlCol="0">
            <a:spAutoFit/>
          </a:bodyPr>
          <a:lstStyle/>
          <a:p>
            <a:r>
              <a:rPr lang="ru-RU" dirty="0" err="1"/>
              <a:t>Шейдакова</a:t>
            </a:r>
            <a:r>
              <a:rPr lang="ru-RU" dirty="0"/>
              <a:t> Т.А.</a:t>
            </a:r>
          </a:p>
        </p:txBody>
      </p:sp>
    </p:spTree>
    <p:extLst>
      <p:ext uri="{BB962C8B-B14F-4D97-AF65-F5344CB8AC3E}">
        <p14:creationId xmlns:p14="http://schemas.microsoft.com/office/powerpoint/2010/main" xmlns="" val="163860981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2500"/>
                            </p:stCondLst>
                            <p:childTnLst>
                              <p:par>
                                <p:cTn id="15" presetID="14" presetClass="entr" presetSubtype="1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par>
                          <p:cTn id="18" fill="hold">
                            <p:stCondLst>
                              <p:cond delay="3000"/>
                            </p:stCondLst>
                            <p:childTnLst>
                              <p:par>
                                <p:cTn id="19" presetID="22" presetClass="entr" presetSubtype="4"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par>
                          <p:cTn id="22" fill="hold">
                            <p:stCondLst>
                              <p:cond delay="3500"/>
                            </p:stCondLst>
                            <p:childTnLst>
                              <p:par>
                                <p:cTn id="23" presetID="26" presetClass="entr" presetSubtype="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29132"/>
            <a:ext cx="8229600" cy="1785950"/>
          </a:xfrm>
          <a:ln>
            <a:miter lim="800000"/>
            <a:headEnd/>
            <a:tailEnd/>
          </a:ln>
        </p:spPr>
        <p:txBody>
          <a:bodyPr rtlCol="0">
            <a:normAutofit/>
          </a:bodyPr>
          <a:lstStyle/>
          <a:p>
            <a:pPr eaLnBrk="1" fontAlgn="auto" hangingPunct="1">
              <a:spcAft>
                <a:spcPts val="0"/>
              </a:spcAft>
              <a:defRPr/>
            </a:pPr>
            <a:r>
              <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«Торопись, да не ошибись»</a:t>
            </a:r>
            <a: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2500" b="1" u="sng" dirty="0">
                <a:ln w="1905"/>
                <a:effectLst>
                  <a:innerShdw blurRad="69850" dist="43180" dir="5400000">
                    <a:srgbClr val="000000">
                      <a:alpha val="65000"/>
                    </a:srgbClr>
                  </a:innerShdw>
                </a:effectLst>
              </a:rPr>
              <a:t>Цель:</a:t>
            </a:r>
            <a:r>
              <a:rPr lang="ru-RU" sz="2500" b="1" dirty="0">
                <a:ln w="1905"/>
                <a:effectLst>
                  <a:innerShdw blurRad="69850" dist="43180" dir="5400000">
                    <a:srgbClr val="000000">
                      <a:alpha val="65000"/>
                    </a:srgbClr>
                  </a:innerShdw>
                </a:effectLst>
              </a:rPr>
              <a:t> закрепить знания состава чисел первого десятка</a:t>
            </a:r>
            <a:endParaRPr lang="ru-RU" sz="2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1508" name="Picture 4" descr="C:\Users\Олеся\Desktop\IMG_20161202_155249_2CS.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1979712" y="404664"/>
            <a:ext cx="5292080" cy="396906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wipe(down)">
                                      <p:cBhvr>
                                        <p:cTn id="7"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93096"/>
            <a:ext cx="8229600" cy="1728192"/>
          </a:xfrm>
          <a:ln>
            <a:miter lim="800000"/>
            <a:headEnd/>
            <a:tailEnd/>
          </a:ln>
        </p:spPr>
        <p:txBody>
          <a:bodyPr rtlCol="0">
            <a:normAutofit/>
          </a:bodyPr>
          <a:lstStyle/>
          <a:p>
            <a:pPr eaLnBrk="1" fontAlgn="auto" hangingPunct="1">
              <a:spcAft>
                <a:spcPts val="0"/>
              </a:spcAft>
              <a:defRPr/>
            </a:pPr>
            <a:r>
              <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«Цепочка»</a:t>
            </a:r>
            <a:br>
              <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2500" b="1" u="sng" dirty="0">
                <a:ln w="1905"/>
                <a:effectLst>
                  <a:innerShdw blurRad="69850" dist="43180" dir="5400000">
                    <a:srgbClr val="000000">
                      <a:alpha val="65000"/>
                    </a:srgbClr>
                  </a:innerShdw>
                </a:effectLst>
              </a:rPr>
              <a:t>Цель:</a:t>
            </a:r>
            <a:r>
              <a:rPr lang="ru-RU" sz="2500" b="1" dirty="0">
                <a:ln w="1905"/>
                <a:effectLst>
                  <a:innerShdw blurRad="69850" dist="43180" dir="5400000">
                    <a:srgbClr val="000000">
                      <a:alpha val="65000"/>
                    </a:srgbClr>
                  </a:innerShdw>
                </a:effectLst>
              </a:rPr>
              <a:t> тренировать детей в выполнении действий сложения и вычитания.</a:t>
            </a:r>
            <a:endPar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3556" name="Picture 4" descr="C:\Users\Олеся\Desktop\IMG_20161202_155223_2CS.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23728" y="476672"/>
            <a:ext cx="4644008" cy="348300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randombar(horizontal)">
                                      <p:cBhvr>
                                        <p:cTn id="7"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221088"/>
            <a:ext cx="8229600" cy="2064862"/>
          </a:xfrm>
          <a:ln>
            <a:miter lim="800000"/>
            <a:headEnd/>
            <a:tailEnd/>
          </a:ln>
        </p:spPr>
        <p:txBody>
          <a:bodyPr rtlCol="0">
            <a:normAutofit fontScale="90000"/>
          </a:bodyPr>
          <a:lstStyle/>
          <a:p>
            <a:pPr eaLnBrk="1" fontAlgn="auto" hangingPunct="1">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«Заполни квадрат»</a:t>
            </a:r>
            <a:b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2800" b="1" u="sng" dirty="0">
                <a:ln w="1905"/>
                <a:effectLst>
                  <a:innerShdw blurRad="69850" dist="43180" dir="5400000">
                    <a:srgbClr val="000000">
                      <a:alpha val="65000"/>
                    </a:srgbClr>
                  </a:innerShdw>
                </a:effectLst>
              </a:rPr>
              <a:t>Цель:</a:t>
            </a:r>
            <a:r>
              <a:rPr lang="ru-RU" sz="2800" b="1" dirty="0">
                <a:ln w="1905"/>
                <a:effectLst>
                  <a:innerShdw blurRad="69850" dist="43180" dir="5400000">
                    <a:srgbClr val="000000">
                      <a:alpha val="65000"/>
                    </a:srgbClr>
                  </a:innerShdw>
                </a:effectLst>
              </a:rPr>
              <a:t> упорядочивание предметов по различным признакам.</a:t>
            </a:r>
            <a:r>
              <a:rPr lang="ru-RU"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ru-RU"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ru-RU"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ru-RU"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5300" i="1" dirty="0"/>
              <a:t/>
            </a:r>
            <a:br>
              <a:rPr lang="ru-RU" sz="5300" i="1" dirty="0"/>
            </a:br>
            <a:endParaRPr lang="ru-RU" dirty="0"/>
          </a:p>
        </p:txBody>
      </p:sp>
      <p:pic>
        <p:nvPicPr>
          <p:cNvPr id="25603" name="Picture 3" descr="C:\Users\Олеся\Desktop\IMG_20161202_155140_1CS.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771800" y="404664"/>
            <a:ext cx="3147814" cy="419708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wipe(down)">
                                      <p:cBhvr>
                                        <p:cTn id="7" dur="580">
                                          <p:stCondLst>
                                            <p:cond delay="0"/>
                                          </p:stCondLst>
                                        </p:cTn>
                                        <p:tgtEl>
                                          <p:spTgt spid="25603"/>
                                        </p:tgtEl>
                                      </p:cBhvr>
                                    </p:animEffect>
                                    <p:anim calcmode="lin" valueType="num">
                                      <p:cBhvr>
                                        <p:cTn id="8" dur="1822" tmFilter="0,0; 0.14,0.36; 0.43,0.73; 0.71,0.91; 1.0,1.0">
                                          <p:stCondLst>
                                            <p:cond delay="0"/>
                                          </p:stCondLst>
                                        </p:cTn>
                                        <p:tgtEl>
                                          <p:spTgt spid="2560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560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560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560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5603"/>
                                        </p:tgtEl>
                                        <p:attrNameLst>
                                          <p:attrName>ppt_y</p:attrName>
                                        </p:attrNameLst>
                                      </p:cBhvr>
                                      <p:tavLst>
                                        <p:tav tm="0" fmla="#ppt_y-sin(pi*$)/81">
                                          <p:val>
                                            <p:fltVal val="0"/>
                                          </p:val>
                                        </p:tav>
                                        <p:tav tm="100000">
                                          <p:val>
                                            <p:fltVal val="1"/>
                                          </p:val>
                                        </p:tav>
                                      </p:tavLst>
                                    </p:anim>
                                    <p:animScale>
                                      <p:cBhvr>
                                        <p:cTn id="13" dur="26">
                                          <p:stCondLst>
                                            <p:cond delay="650"/>
                                          </p:stCondLst>
                                        </p:cTn>
                                        <p:tgtEl>
                                          <p:spTgt spid="25603"/>
                                        </p:tgtEl>
                                      </p:cBhvr>
                                      <p:to x="100000" y="60000"/>
                                    </p:animScale>
                                    <p:animScale>
                                      <p:cBhvr>
                                        <p:cTn id="14" dur="166" decel="50000">
                                          <p:stCondLst>
                                            <p:cond delay="676"/>
                                          </p:stCondLst>
                                        </p:cTn>
                                        <p:tgtEl>
                                          <p:spTgt spid="25603"/>
                                        </p:tgtEl>
                                      </p:cBhvr>
                                      <p:to x="100000" y="100000"/>
                                    </p:animScale>
                                    <p:animScale>
                                      <p:cBhvr>
                                        <p:cTn id="15" dur="26">
                                          <p:stCondLst>
                                            <p:cond delay="1312"/>
                                          </p:stCondLst>
                                        </p:cTn>
                                        <p:tgtEl>
                                          <p:spTgt spid="25603"/>
                                        </p:tgtEl>
                                      </p:cBhvr>
                                      <p:to x="100000" y="80000"/>
                                    </p:animScale>
                                    <p:animScale>
                                      <p:cBhvr>
                                        <p:cTn id="16" dur="166" decel="50000">
                                          <p:stCondLst>
                                            <p:cond delay="1338"/>
                                          </p:stCondLst>
                                        </p:cTn>
                                        <p:tgtEl>
                                          <p:spTgt spid="25603"/>
                                        </p:tgtEl>
                                      </p:cBhvr>
                                      <p:to x="100000" y="100000"/>
                                    </p:animScale>
                                    <p:animScale>
                                      <p:cBhvr>
                                        <p:cTn id="17" dur="26">
                                          <p:stCondLst>
                                            <p:cond delay="1642"/>
                                          </p:stCondLst>
                                        </p:cTn>
                                        <p:tgtEl>
                                          <p:spTgt spid="25603"/>
                                        </p:tgtEl>
                                      </p:cBhvr>
                                      <p:to x="100000" y="90000"/>
                                    </p:animScale>
                                    <p:animScale>
                                      <p:cBhvr>
                                        <p:cTn id="18" dur="166" decel="50000">
                                          <p:stCondLst>
                                            <p:cond delay="1668"/>
                                          </p:stCondLst>
                                        </p:cTn>
                                        <p:tgtEl>
                                          <p:spTgt spid="25603"/>
                                        </p:tgtEl>
                                      </p:cBhvr>
                                      <p:to x="100000" y="100000"/>
                                    </p:animScale>
                                    <p:animScale>
                                      <p:cBhvr>
                                        <p:cTn id="19" dur="26">
                                          <p:stCondLst>
                                            <p:cond delay="1808"/>
                                          </p:stCondLst>
                                        </p:cTn>
                                        <p:tgtEl>
                                          <p:spTgt spid="25603"/>
                                        </p:tgtEl>
                                      </p:cBhvr>
                                      <p:to x="100000" y="95000"/>
                                    </p:animScale>
                                    <p:animScale>
                                      <p:cBhvr>
                                        <p:cTn id="20" dur="166" decel="50000">
                                          <p:stCondLst>
                                            <p:cond delay="1834"/>
                                          </p:stCondLst>
                                        </p:cTn>
                                        <p:tgtEl>
                                          <p:spTgt spid="2560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11560" y="5013176"/>
            <a:ext cx="7920879" cy="1569660"/>
          </a:xfrm>
          <a:prstGeom prst="rect">
            <a:avLst/>
          </a:prstGeom>
        </p:spPr>
        <p:txBody>
          <a:bodyPr wrap="square">
            <a:spAutoFit/>
          </a:bodyPr>
          <a:lstStyle/>
          <a:p>
            <a:pPr algn="ct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«Правила движения»</a:t>
            </a:r>
            <a:b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b="1" u="sng" dirty="0">
                <a:ln w="1905"/>
                <a:effectLst>
                  <a:innerShdw blurRad="69850" dist="43180" dir="5400000">
                    <a:srgbClr val="000000">
                      <a:alpha val="65000"/>
                    </a:srgbClr>
                  </a:innerShdw>
                </a:effectLst>
              </a:rPr>
              <a:t>Цель: </a:t>
            </a:r>
            <a:r>
              <a:rPr lang="ru-RU" b="1" dirty="0">
                <a:ln w="1905"/>
                <a:effectLst>
                  <a:innerShdw blurRad="69850" dist="43180" dir="5400000">
                    <a:srgbClr val="000000">
                      <a:alpha val="65000"/>
                    </a:srgbClr>
                  </a:innerShdw>
                </a:effectLst>
              </a:rPr>
              <a:t>формирование представлений об условных разрешающих знаках, использовании правил, о рассуждениях методом исключения, направлениях «прямо», «налево», «направо».</a:t>
            </a:r>
            <a:r>
              <a:rPr lang="ru-RU" sz="1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ru-RU" sz="1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ru-RU" dirty="0"/>
          </a:p>
        </p:txBody>
      </p:sp>
      <p:pic>
        <p:nvPicPr>
          <p:cNvPr id="51202" name="Picture 2" descr="C:\Users\Олеся\Desktop\IMG_20161202_155105_1CS.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480864" y="1773424"/>
            <a:ext cx="3803104" cy="2852328"/>
          </a:xfrm>
          <a:prstGeom prst="rect">
            <a:avLst/>
          </a:prstGeom>
          <a:noFill/>
          <a:extLst>
            <a:ext uri="{909E8E84-426E-40DD-AFC4-6F175D3DCCD1}">
              <a14:hiddenFill xmlns:a14="http://schemas.microsoft.com/office/drawing/2010/main" xmlns="">
                <a:solidFill>
                  <a:srgbClr val="FFFFFF"/>
                </a:solidFill>
              </a14:hiddenFill>
            </a:ext>
          </a:extLst>
        </p:spPr>
      </p:pic>
      <p:pic>
        <p:nvPicPr>
          <p:cNvPr id="51203" name="Picture 3" descr="C:\Users\Олеся\Desktop\IMG_20161202_155440_2CS.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4595596" y="548680"/>
            <a:ext cx="3803915" cy="28529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5193515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1203"/>
                                        </p:tgtEl>
                                        <p:attrNameLst>
                                          <p:attrName>style.visibility</p:attrName>
                                        </p:attrNameLst>
                                      </p:cBhvr>
                                      <p:to>
                                        <p:strVal val="visible"/>
                                      </p:to>
                                    </p:set>
                                    <p:anim calcmode="lin" valueType="num">
                                      <p:cBhvr>
                                        <p:cTn id="7" dur="500" fill="hold"/>
                                        <p:tgtEl>
                                          <p:spTgt spid="51203"/>
                                        </p:tgtEl>
                                        <p:attrNameLst>
                                          <p:attrName>ppt_w</p:attrName>
                                        </p:attrNameLst>
                                      </p:cBhvr>
                                      <p:tavLst>
                                        <p:tav tm="0">
                                          <p:val>
                                            <p:fltVal val="0"/>
                                          </p:val>
                                        </p:tav>
                                        <p:tav tm="100000">
                                          <p:val>
                                            <p:strVal val="#ppt_w"/>
                                          </p:val>
                                        </p:tav>
                                      </p:tavLst>
                                    </p:anim>
                                    <p:anim calcmode="lin" valueType="num">
                                      <p:cBhvr>
                                        <p:cTn id="8" dur="500" fill="hold"/>
                                        <p:tgtEl>
                                          <p:spTgt spid="51203"/>
                                        </p:tgtEl>
                                        <p:attrNameLst>
                                          <p:attrName>ppt_h</p:attrName>
                                        </p:attrNameLst>
                                      </p:cBhvr>
                                      <p:tavLst>
                                        <p:tav tm="0">
                                          <p:val>
                                            <p:fltVal val="0"/>
                                          </p:val>
                                        </p:tav>
                                        <p:tav tm="100000">
                                          <p:val>
                                            <p:strVal val="#ppt_h"/>
                                          </p:val>
                                        </p:tav>
                                      </p:tavLst>
                                    </p:anim>
                                    <p:animEffect transition="in" filter="fade">
                                      <p:cBhvr>
                                        <p:cTn id="9" dur="500"/>
                                        <p:tgtEl>
                                          <p:spTgt spid="51203"/>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1202"/>
                                        </p:tgtEl>
                                        <p:attrNameLst>
                                          <p:attrName>style.visibility</p:attrName>
                                        </p:attrNameLst>
                                      </p:cBhvr>
                                      <p:to>
                                        <p:strVal val="visible"/>
                                      </p:to>
                                    </p:set>
                                    <p:anim calcmode="lin" valueType="num">
                                      <p:cBhvr>
                                        <p:cTn id="13" dur="500" fill="hold"/>
                                        <p:tgtEl>
                                          <p:spTgt spid="51202"/>
                                        </p:tgtEl>
                                        <p:attrNameLst>
                                          <p:attrName>ppt_w</p:attrName>
                                        </p:attrNameLst>
                                      </p:cBhvr>
                                      <p:tavLst>
                                        <p:tav tm="0">
                                          <p:val>
                                            <p:fltVal val="0"/>
                                          </p:val>
                                        </p:tav>
                                        <p:tav tm="100000">
                                          <p:val>
                                            <p:strVal val="#ppt_w"/>
                                          </p:val>
                                        </p:tav>
                                      </p:tavLst>
                                    </p:anim>
                                    <p:anim calcmode="lin" valueType="num">
                                      <p:cBhvr>
                                        <p:cTn id="14" dur="500" fill="hold"/>
                                        <p:tgtEl>
                                          <p:spTgt spid="51202"/>
                                        </p:tgtEl>
                                        <p:attrNameLst>
                                          <p:attrName>ppt_h</p:attrName>
                                        </p:attrNameLst>
                                      </p:cBhvr>
                                      <p:tavLst>
                                        <p:tav tm="0">
                                          <p:val>
                                            <p:fltVal val="0"/>
                                          </p:val>
                                        </p:tav>
                                        <p:tav tm="100000">
                                          <p:val>
                                            <p:strVal val="#ppt_h"/>
                                          </p:val>
                                        </p:tav>
                                      </p:tavLst>
                                    </p:anim>
                                    <p:animEffect transition="in" filter="fade">
                                      <p:cBhvr>
                                        <p:cTn id="15" dur="500"/>
                                        <p:tgtEl>
                                          <p:spTgt spid="51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340768"/>
            <a:ext cx="8229600" cy="4248472"/>
          </a:xfrm>
        </p:spPr>
        <p:txBody>
          <a:bodyPr/>
          <a:lstStyle/>
          <a:p>
            <a:r>
              <a:rPr lang="ru-RU" sz="3200" dirty="0">
                <a:solidFill>
                  <a:srgbClr val="00B050"/>
                </a:solidFill>
                <a:effectLst>
                  <a:outerShdw blurRad="38100" dist="38100" dir="2700000" algn="tl">
                    <a:srgbClr val="000000">
                      <a:alpha val="43137"/>
                    </a:srgbClr>
                  </a:outerShdw>
                </a:effectLst>
              </a:rPr>
              <a:t>Специфика предлагаемых игр такова, что в большинстве случаев в одну и ту же игру можно играть много раз и это детям не надоедает, так как меняются исходные данные. Поэтому каждое повто­рение игры включает элементы новизны и решаемая в процессе игры за­дача меняется</a:t>
            </a:r>
            <a:r>
              <a:rPr lang="ru-RU" dirty="0">
                <a:solidFill>
                  <a:srgbClr val="00B050"/>
                </a:solidFill>
              </a:rPr>
              <a:t>.</a:t>
            </a:r>
            <a:r>
              <a:rPr lang="ru-RU" dirty="0"/>
              <a:t> </a:t>
            </a:r>
          </a:p>
        </p:txBody>
      </p:sp>
    </p:spTree>
    <p:extLst>
      <p:ext uri="{BB962C8B-B14F-4D97-AF65-F5344CB8AC3E}">
        <p14:creationId xmlns:p14="http://schemas.microsoft.com/office/powerpoint/2010/main" xmlns="" val="322175492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971600" y="1628800"/>
            <a:ext cx="7429552" cy="4680520"/>
          </a:xfrm>
          <a:ln>
            <a:miter lim="800000"/>
            <a:headEnd/>
            <a:tailEnd/>
          </a:ln>
        </p:spPr>
        <p:txBody>
          <a:bodyPr rtlCol="0">
            <a:noAutofit/>
          </a:bodyPr>
          <a:lstStyle/>
          <a:p>
            <a:pPr eaLnBrk="1" fontAlgn="auto" hangingPunct="1">
              <a:spcAft>
                <a:spcPts val="0"/>
              </a:spcAft>
              <a:defRPr/>
            </a:pPr>
            <a:r>
              <a:rPr lang="ru-RU" sz="2400" b="1" dirty="0">
                <a:solidFill>
                  <a:srgbClr val="FF0000"/>
                </a:solidFill>
                <a:latin typeface="Arial Narrow" pitchFamily="34" charset="0"/>
              </a:rPr>
              <a:t>Математическая подготовка детей дошкольного возраста имеет исключительно практическую важность, поскольку человеку в обыденной жизни постоянно приходится оперировать арифметическими выражениями. Овладение ребенком математическими представлениями, знаниями и умениями является немаловажным фактором его социализации.</a:t>
            </a:r>
            <a:br>
              <a:rPr lang="ru-RU" sz="2400" b="1" dirty="0">
                <a:solidFill>
                  <a:srgbClr val="FF0000"/>
                </a:solidFill>
                <a:latin typeface="Arial Narrow" pitchFamily="34" charset="0"/>
              </a:rPr>
            </a:br>
            <a:r>
              <a:rPr lang="ru-RU" sz="2400" b="1" dirty="0">
                <a:solidFill>
                  <a:srgbClr val="FF0000"/>
                </a:solidFill>
                <a:latin typeface="Arial Narrow" pitchFamily="34" charset="0"/>
              </a:rPr>
              <a:t>В настоящее время определены основные пути и направления работы с дошкольниками. В этой педагогической системе важную роль занимает математическая подготовка.</a:t>
            </a:r>
            <a:r>
              <a:rPr lang="ru-RU" sz="2400" b="1" dirty="0">
                <a:solidFill>
                  <a:srgbClr val="FF0000"/>
                </a:solidFill>
              </a:rPr>
              <a:t/>
            </a:r>
            <a:br>
              <a:rPr lang="ru-RU" sz="2400" b="1" dirty="0">
                <a:solidFill>
                  <a:srgbClr val="FF0000"/>
                </a:solidFill>
              </a:rPr>
            </a:br>
            <a:r>
              <a:rPr lang="ru-RU" sz="2400" dirty="0"/>
              <a:t/>
            </a:r>
            <a:br>
              <a:rPr lang="ru-RU" sz="2400" dirty="0"/>
            </a:br>
            <a:endPar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Прямоугольник 1"/>
          <p:cNvSpPr/>
          <p:nvPr/>
        </p:nvSpPr>
        <p:spPr>
          <a:xfrm>
            <a:off x="2286000" y="2274838"/>
            <a:ext cx="4572000" cy="369332"/>
          </a:xfrm>
          <a:prstGeom prst="rect">
            <a:avLst/>
          </a:prstGeom>
        </p:spPr>
        <p:txBody>
          <a:bodyPr>
            <a:spAutoFit/>
          </a:bodyPr>
          <a:lstStyle/>
          <a:p>
            <a:r>
              <a:rPr lang="ru-RU" dirty="0">
                <a:solidFill>
                  <a:srgbClr val="00B050"/>
                </a:solidFill>
                <a:effectLst>
                  <a:outerShdw blurRad="38100" dist="38100" dir="2700000" algn="tl">
                    <a:srgbClr val="000000">
                      <a:alpha val="43137"/>
                    </a:srgbClr>
                  </a:outerShdw>
                </a:effectLst>
              </a:rPr>
              <a:t>,</a:t>
            </a:r>
            <a:r>
              <a:rPr lang="ru-RU" dirty="0">
                <a:solidFill>
                  <a:srgbClr val="00B050"/>
                </a:solidFill>
              </a:rPr>
              <a:t>.</a:t>
            </a:r>
            <a:r>
              <a:rPr lang="ru-RU" dirty="0"/>
              <a:t> </a:t>
            </a:r>
          </a:p>
        </p:txBody>
      </p:sp>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6048672"/>
          </a:xfrm>
          <a:ln>
            <a:miter lim="800000"/>
            <a:headEnd/>
            <a:tailEnd/>
          </a:ln>
        </p:spPr>
        <p:txBody>
          <a:bodyPr rtlCol="0">
            <a:normAutofit fontScale="90000"/>
          </a:bodyPr>
          <a:lstStyle/>
          <a:p>
            <a:pPr eaLnBrk="1" fontAlgn="auto" hangingPunct="1">
              <a:spcAft>
                <a:spcPts val="0"/>
              </a:spcAft>
              <a:defRPr/>
            </a:pP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dirty="0">
                <a:solidFill>
                  <a:schemeClr val="accent6">
                    <a:lumMod val="50000"/>
                  </a:schemeClr>
                </a:solidFill>
              </a:rPr>
              <a:t>Известно, что многие дети испытывают затруднения при усвоении математических знаний в школе. Одна из причин – потеря интереса к учению, к самому предмету-математике. Это можно объяснить неадекватностью методов обучения интересам детей  в дошкольном возрасте. </a:t>
            </a:r>
            <a:r>
              <a:rPr lang="ru-RU" dirty="0">
                <a:solidFill>
                  <a:schemeClr val="accent6">
                    <a:lumMod val="75000"/>
                  </a:schemeClr>
                </a:solidFill>
              </a:rPr>
              <a:t/>
            </a:r>
            <a:br>
              <a:rPr lang="ru-RU" dirty="0">
                <a:solidFill>
                  <a:schemeClr val="accent6">
                    <a:lumMod val="75000"/>
                  </a:schemeClr>
                </a:solidFill>
              </a:rPr>
            </a:br>
            <a:endParaRPr lang="ru-RU" dirty="0"/>
          </a:p>
        </p:txBody>
      </p:sp>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24744"/>
            <a:ext cx="8229600" cy="5184576"/>
          </a:xfrm>
          <a:ln>
            <a:miter lim="800000"/>
            <a:headEnd/>
            <a:tailEnd/>
          </a:ln>
        </p:spPr>
        <p:txBody>
          <a:bodyPr rtlCol="0">
            <a:normAutofit fontScale="90000"/>
          </a:bodyPr>
          <a:lstStyle/>
          <a:p>
            <a:pPr eaLnBrk="1" fontAlgn="auto" hangingPunct="1">
              <a:spcAft>
                <a:spcPts val="0"/>
              </a:spcAft>
              <a:defRPr/>
            </a:pPr>
            <a:r>
              <a:rPr lang="ru-RU" sz="3100" dirty="0"/>
              <a:t>        </a:t>
            </a:r>
            <a:r>
              <a:rPr lang="ru-RU" sz="3100" b="1" dirty="0" err="1">
                <a:solidFill>
                  <a:srgbClr val="7030A0"/>
                </a:solidFill>
              </a:rPr>
              <a:t>А.А.Столяр</a:t>
            </a:r>
            <a:r>
              <a:rPr lang="ru-RU" sz="3100" b="1" dirty="0">
                <a:solidFill>
                  <a:srgbClr val="7030A0"/>
                </a:solidFill>
              </a:rPr>
              <a:t> считает, что одним из факторов развития элементарных математических представлений у дошкольников является игра,  прежде всего развивающая. В процессе игры, дошкольники складывают, считают,  вычитают, более того, решают разного рода логические задачи, которые формируют  логические операции. Развивающие игры вызывают активную работу мысли, способствуют расширению кругозора, уточнению представлений об окружающем мире, совершенствованию всех психических процессов.</a:t>
            </a:r>
            <a:r>
              <a:rPr lang="ru-RU" sz="3100" dirty="0"/>
              <a:t/>
            </a:r>
            <a:br>
              <a:rPr lang="ru-RU" sz="3100" dirty="0"/>
            </a:br>
            <a:r>
              <a:rPr lang="ru-RU" sz="4000" b="1" dirty="0"/>
              <a:t> </a:t>
            </a:r>
            <a:endParaRPr lang="ru-RU"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20688"/>
            <a:ext cx="8229600" cy="5688632"/>
          </a:xfrm>
          <a:ln>
            <a:miter lim="800000"/>
            <a:headEnd/>
            <a:tailEnd/>
          </a:ln>
        </p:spPr>
        <p:txBody>
          <a:bodyPr rtlCol="0">
            <a:noAutofit/>
          </a:bodyPr>
          <a:lstStyle/>
          <a:p>
            <a:pPr eaLnBrk="1" fontAlgn="auto" hangingPunct="1">
              <a:spcAft>
                <a:spcPts val="0"/>
              </a:spcAft>
              <a:defRPr/>
            </a:pPr>
            <a:r>
              <a:rPr lang="ru-RU" sz="2800" b="1" dirty="0" err="1">
                <a:solidFill>
                  <a:srgbClr val="277707"/>
                </a:solidFill>
              </a:rPr>
              <a:t>А.А.Столяр</a:t>
            </a:r>
            <a:r>
              <a:rPr lang="ru-RU" sz="2800" b="1" dirty="0">
                <a:solidFill>
                  <a:srgbClr val="277707"/>
                </a:solidFill>
              </a:rPr>
              <a:t>, известный методист по проблемам развития логического мышления школьников, с именем которого связывают создание теории единого подхода к обучению математике, а также становление методики преподавания математики как научной дисциплины. Он разработал для детей старшего дошкольного возраста книгу «Давайте поиграем», в книге имеются игры, моделирующие важные понятия не только математики, но и информатики (алгоритмы, кодирование информации, вычислительная машина, и </a:t>
            </a:r>
            <a:r>
              <a:rPr lang="ru-RU" sz="2800" b="1" dirty="0" err="1">
                <a:solidFill>
                  <a:srgbClr val="277707"/>
                </a:solidFill>
              </a:rPr>
              <a:t>др</a:t>
            </a:r>
            <a:r>
              <a:rPr lang="ru-RU" sz="2800" b="1" dirty="0">
                <a:solidFill>
                  <a:srgbClr val="277707"/>
                </a:solidFill>
              </a:rPr>
              <a:t>). </a:t>
            </a:r>
            <a:endParaRPr lang="ru-RU" sz="2800" b="1" dirty="0">
              <a:ln w="1905"/>
              <a:solidFill>
                <a:srgbClr val="277707"/>
              </a:solidFill>
              <a:effectLst>
                <a:innerShdw blurRad="69850" dist="43180" dir="5400000">
                  <a:srgbClr val="000000">
                    <a:alpha val="65000"/>
                  </a:srgbClr>
                </a:innerShdw>
              </a:effectLst>
            </a:endParaRPr>
          </a:p>
        </p:txBody>
      </p:sp>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7" name="Picture 5" descr="http://flattop.ru/images/2/9521.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699792" y="548680"/>
            <a:ext cx="3888432" cy="577504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wheel(1)">
                                      <p:cBhvr>
                                        <p:cTn id="7" dur="20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8229600" cy="5232644"/>
          </a:xfrm>
          <a:ln>
            <a:miter lim="800000"/>
            <a:headEnd/>
            <a:tailEnd/>
          </a:ln>
        </p:spPr>
        <p:txBody>
          <a:bodyPr rtlCol="0">
            <a:normAutofit fontScale="90000"/>
          </a:bodyPr>
          <a:lstStyle/>
          <a:p>
            <a:pPr eaLnBrk="1" fontAlgn="auto" hangingPunct="1">
              <a:spcAft>
                <a:spcPts val="0"/>
              </a:spcAft>
              <a:defRPr/>
            </a:pPr>
            <a:r>
              <a:rPr lang="ru-RU" sz="2800" dirty="0">
                <a:solidFill>
                  <a:srgbClr val="002060"/>
                </a:solidFill>
                <a:effectLst>
                  <a:outerShdw blurRad="38100" dist="38100" dir="2700000" algn="tl">
                    <a:srgbClr val="000000">
                      <a:alpha val="43137"/>
                    </a:srgbClr>
                  </a:outerShdw>
                </a:effectLst>
              </a:rPr>
              <a:t>В книге представлены игры для детей пяти, шести лет, игры насыщены логическим и математическим содержанием. В них моделируются такие логические и математические конструкции, а в процессе игры решаются такие задачи, которые способствуют ускорению формирования и развития у дошкольников простейших логических структур  мышления и математических представлений. Эти игры в дальнейшем обучении успешно овладеть основами математики и информатики. Обучая маленьких детей в процессе игры, мы стремимся к тому, чтобы радость от игровой деятельности постепенно перешла в радость учения. Учение должно быть радостным!</a:t>
            </a:r>
            <a:endParaRPr lang="ru-RU" sz="2800" b="1" dirty="0">
              <a:ln w="1905"/>
              <a:solidFill>
                <a:srgbClr val="002060"/>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484784"/>
            <a:ext cx="8229600" cy="5017760"/>
          </a:xfrm>
          <a:ln>
            <a:miter lim="800000"/>
            <a:headEnd/>
            <a:tailEnd/>
          </a:ln>
        </p:spPr>
        <p:txBody>
          <a:bodyPr rtlCol="0">
            <a:normAutofit/>
          </a:bodyPr>
          <a:lstStyle/>
          <a:p>
            <a:pPr algn="l"/>
            <a:r>
              <a:rPr lang="ru-RU" sz="2800" dirty="0">
                <a:latin typeface="Franklin Gothic Heavy" pitchFamily="34" charset="0"/>
              </a:rPr>
              <a:t>     А. А. Столяром определены сущностные      характеристики логико-математических игр:</a:t>
            </a:r>
            <a:br>
              <a:rPr lang="ru-RU" sz="2800" dirty="0">
                <a:latin typeface="Franklin Gothic Heavy" pitchFamily="34" charset="0"/>
              </a:rPr>
            </a:br>
            <a:r>
              <a:rPr lang="ru-RU" sz="2800" dirty="0">
                <a:solidFill>
                  <a:schemeClr val="accent1">
                    <a:lumMod val="75000"/>
                  </a:schemeClr>
                </a:solidFill>
                <a:latin typeface="Franklin Gothic Heavy" pitchFamily="34" charset="0"/>
              </a:rPr>
              <a:t>- направленность выполняемых в играх действий преимущественно на развитие простейших логических способов познания: сравнение, классификацию и </a:t>
            </a:r>
            <a:r>
              <a:rPr lang="ru-RU" sz="2800" dirty="0" err="1">
                <a:solidFill>
                  <a:schemeClr val="accent1">
                    <a:lumMod val="75000"/>
                  </a:schemeClr>
                </a:solidFill>
                <a:latin typeface="Franklin Gothic Heavy" pitchFamily="34" charset="0"/>
              </a:rPr>
              <a:t>сериацию</a:t>
            </a:r>
            <a:r>
              <a:rPr lang="ru-RU" sz="2800" dirty="0">
                <a:solidFill>
                  <a:schemeClr val="accent1">
                    <a:lumMod val="75000"/>
                  </a:schemeClr>
                </a:solidFill>
                <a:latin typeface="Franklin Gothic Heavy" pitchFamily="34" charset="0"/>
              </a:rPr>
              <a:t>;</a:t>
            </a:r>
            <a:br>
              <a:rPr lang="ru-RU" sz="2800" dirty="0">
                <a:solidFill>
                  <a:schemeClr val="accent1">
                    <a:lumMod val="75000"/>
                  </a:schemeClr>
                </a:solidFill>
                <a:latin typeface="Franklin Gothic Heavy" pitchFamily="34" charset="0"/>
              </a:rPr>
            </a:br>
            <a:r>
              <a:rPr lang="ru-RU" sz="2800" dirty="0">
                <a:solidFill>
                  <a:schemeClr val="accent1">
                    <a:lumMod val="75000"/>
                  </a:schemeClr>
                </a:solidFill>
                <a:latin typeface="Franklin Gothic Heavy" pitchFamily="34" charset="0"/>
              </a:rPr>
              <a:t>- возможность моделирования в играх доступных ребенку 4-6 логических и математических отношений (подобия, порядка, части и целого).</a:t>
            </a:r>
            <a:r>
              <a:rPr lang="ru-RU" sz="2800" dirty="0"/>
              <a:t/>
            </a:r>
            <a:br>
              <a:rPr lang="ru-RU" sz="2800" dirty="0"/>
            </a:b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052736"/>
            <a:ext cx="8229600" cy="5234354"/>
          </a:xfrm>
          <a:ln>
            <a:miter lim="800000"/>
            <a:headEnd/>
            <a:tailEnd/>
          </a:ln>
        </p:spPr>
        <p:txBody>
          <a:bodyPr rtlCol="0">
            <a:normAutofit/>
          </a:bodyPr>
          <a:lstStyle/>
          <a:p>
            <a:pPr eaLnBrk="1" fontAlgn="auto" hangingPunct="1">
              <a:spcAft>
                <a:spcPts val="0"/>
              </a:spcAft>
              <a:defRPr/>
            </a:pPr>
            <a:r>
              <a:rPr lang="ru-RU" sz="2800" b="1" dirty="0">
                <a:solidFill>
                  <a:srgbClr val="CC0066"/>
                </a:solidFill>
                <a:latin typeface="Arial Narrow" pitchFamily="34" charset="0"/>
              </a:rPr>
              <a:t>В подготовительной к школе группе - предлагаются игры и упражнения, развивающие способность мысленно воссоздать строение предмета по его контурному изображению; совершенствуются количественные представления; развиваются умения разбивать множества на классы, производить логические операции «и», «не», «или», кодировать и декодировать информацию о свойствах, на формирование представлений об алгоритме.</a:t>
            </a:r>
            <a:br>
              <a:rPr lang="ru-RU" sz="2800" b="1" dirty="0">
                <a:solidFill>
                  <a:srgbClr val="CC0066"/>
                </a:solidFill>
                <a:latin typeface="Arial Narrow" pitchFamily="34" charset="0"/>
              </a:rPr>
            </a:br>
            <a:endParaRPr lang="ru-RU" sz="2800" b="1" dirty="0">
              <a:ln w="1905"/>
              <a:solidFill>
                <a:srgbClr val="CC0066"/>
              </a:solidFill>
              <a:effectLst>
                <a:innerShdw blurRad="69850" dist="43180" dir="5400000">
                  <a:srgbClr val="000000">
                    <a:alpha val="65000"/>
                  </a:srgbClr>
                </a:innerShdw>
              </a:effectLst>
              <a:latin typeface="Arial Narrow"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312</Words>
  <Application>Microsoft Office PowerPoint</Application>
  <PresentationFormat>Экран (4:3)</PresentationFormat>
  <Paragraphs>16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Обучающие игры с элементами информатики и моделирования</vt:lpstr>
      <vt:lpstr>Слайд 2</vt:lpstr>
      <vt:lpstr> Известно, что многие дети испытывают затруднения при усвоении математических знаний в школе. Одна из причин – потеря интереса к учению, к самому предмету-математике. Это можно объяснить неадекватностью методов обучения интересам детей  в дошкольном возрасте.  </vt:lpstr>
      <vt:lpstr>        А.А.Столяр считает, что одним из факторов развития элементарных математических представлений у дошкольников является игра,  прежде всего развивающая. В процессе игры, дошкольники складывают, считают,  вычитают, более того, решают разного рода логические задачи, которые формируют  логические операции. Развивающие игры вызывают активную работу мысли, способствуют расширению кругозора, уточнению представлений об окружающем мире, совершенствованию всех психических процессов.  </vt:lpstr>
      <vt:lpstr>А.А.Столяр, известный методист по проблемам развития логического мышления школьников, с именем которого связывают создание теории единого подхода к обучению математике, а также становление методики преподавания математики как научной дисциплины. Он разработал для детей старшего дошкольного возраста книгу «Давайте поиграем», в книге имеются игры, моделирующие важные понятия не только математики, но и информатики (алгоритмы, кодирование информации, вычислительная машина, и др). </vt:lpstr>
      <vt:lpstr>Слайд 6</vt:lpstr>
      <vt:lpstr>В книге представлены игры для детей пяти, шести лет, игры насыщены логическим и математическим содержанием. В них моделируются такие логические и математические конструкции, а в процессе игры решаются такие задачи, которые способствуют ускорению формирования и развития у дошкольников простейших логических структур  мышления и математических представлений. Эти игры в дальнейшем обучении успешно овладеть основами математики и информатики. Обучая маленьких детей в процессе игры, мы стремимся к тому, чтобы радость от игровой деятельности постепенно перешла в радость учения. Учение должно быть радостным!</vt:lpstr>
      <vt:lpstr>     А. А. Столяром определены сущностные      характеристики логико-математических игр: - направленность выполняемых в играх действий преимущественно на развитие простейших логических способов познания: сравнение, классификацию и сериацию; - возможность моделирования в играх доступных ребенку 4-6 логических и математических отношений (подобия, порядка, части и целого). </vt:lpstr>
      <vt:lpstr>В подготовительной к школе группе - предлагаются игры и упражнения, развивающие способность мысленно воссоздать строение предмета по его контурному изображению; совершенствуются количественные представления; развиваются умения разбивать множества на классы, производить логические операции «и», «не», «или», кодировать и декодировать информацию о свойствах, на формирование представлений об алгоритме. </vt:lpstr>
      <vt:lpstr>«Торопись, да не ошибись» Цель: закрепить знания состава чисел первого десятка</vt:lpstr>
      <vt:lpstr>«Цепочка» Цель: тренировать детей в выполнении действий сложения и вычитания.</vt:lpstr>
      <vt:lpstr>    «Заполни квадрат» Цель: упорядочивание предметов по различным признакам.    </vt:lpstr>
      <vt:lpstr>Слайд 13</vt:lpstr>
      <vt:lpstr>Специфика предлагаемых игр такова, что в большинстве случаев в одну и ту же игру можно играть много раз и это детям не надоедает, так как меняются исходные данные. Поэтому каждое повто­рение игры включает элементы новизны и решаемая в процессе игры за­дача меняется.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family</cp:lastModifiedBy>
  <cp:revision>33</cp:revision>
  <dcterms:created xsi:type="dcterms:W3CDTF">2013-01-06T18:32:13Z</dcterms:created>
  <dcterms:modified xsi:type="dcterms:W3CDTF">2020-12-27T16:49:56Z</dcterms:modified>
</cp:coreProperties>
</file>