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316" r:id="rId6"/>
    <p:sldId id="301" r:id="rId7"/>
    <p:sldId id="302" r:id="rId8"/>
    <p:sldId id="317" r:id="rId9"/>
    <p:sldId id="318" r:id="rId10"/>
    <p:sldId id="319" r:id="rId11"/>
    <p:sldId id="263" r:id="rId12"/>
    <p:sldId id="267" r:id="rId13"/>
    <p:sldId id="328" r:id="rId14"/>
    <p:sldId id="268" r:id="rId15"/>
    <p:sldId id="269" r:id="rId16"/>
    <p:sldId id="291" r:id="rId17"/>
    <p:sldId id="272" r:id="rId18"/>
    <p:sldId id="327" r:id="rId19"/>
    <p:sldId id="273" r:id="rId20"/>
    <p:sldId id="274" r:id="rId21"/>
    <p:sldId id="275" r:id="rId22"/>
    <p:sldId id="326" r:id="rId23"/>
    <p:sldId id="329" r:id="rId24"/>
    <p:sldId id="276" r:id="rId25"/>
    <p:sldId id="330" r:id="rId26"/>
    <p:sldId id="279" r:id="rId27"/>
    <p:sldId id="293" r:id="rId28"/>
    <p:sldId id="314" r:id="rId29"/>
    <p:sldId id="280" r:id="rId30"/>
    <p:sldId id="325" r:id="rId31"/>
    <p:sldId id="320" r:id="rId32"/>
    <p:sldId id="281" r:id="rId33"/>
    <p:sldId id="282" r:id="rId34"/>
    <p:sldId id="283" r:id="rId35"/>
    <p:sldId id="284" r:id="rId36"/>
    <p:sldId id="305" r:id="rId37"/>
    <p:sldId id="333" r:id="rId38"/>
    <p:sldId id="334" r:id="rId39"/>
    <p:sldId id="335" r:id="rId40"/>
    <p:sldId id="285" r:id="rId41"/>
    <p:sldId id="294" r:id="rId42"/>
    <p:sldId id="295" r:id="rId43"/>
    <p:sldId id="286" r:id="rId44"/>
    <p:sldId id="304" r:id="rId45"/>
    <p:sldId id="298" r:id="rId46"/>
    <p:sldId id="299" r:id="rId47"/>
    <p:sldId id="287" r:id="rId48"/>
    <p:sldId id="303" r:id="rId49"/>
    <p:sldId id="331" r:id="rId50"/>
    <p:sldId id="288" r:id="rId51"/>
    <p:sldId id="321" r:id="rId52"/>
    <p:sldId id="311" r:id="rId53"/>
    <p:sldId id="310" r:id="rId54"/>
    <p:sldId id="313" r:id="rId55"/>
    <p:sldId id="315" r:id="rId56"/>
    <p:sldId id="289" r:id="rId57"/>
    <p:sldId id="308" r:id="rId58"/>
    <p:sldId id="332" r:id="rId59"/>
    <p:sldId id="336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3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F6E53-B725-41F8-BE25-347410858E22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4A998-B7F2-4C6C-BB85-1835777D3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8DB96-026F-4D0D-9C52-4F52031DEA2E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8EF-3D66-42B7-813B-F2D44F3D0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D3379-9FE8-40FE-A2F7-EBFE0967EC8C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57B06-F834-4700-B5BF-A6828385B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0DD8-C1A2-45F3-AAD6-AA17DADAF819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DC58-A604-4AA4-92C5-BCCB16C06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CF982-6370-441C-92D5-A03D438D1115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08FFD-B49C-43F0-8E33-8EBE4BD9B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E2864-0FC4-45CC-893F-688784A00BF0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D356F-9325-45D1-9D51-DE53875FF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34EB-2F7F-4165-862B-C2F6D305307E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D62B3-27A8-454E-B3AE-6C4B345BF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65756-434C-4706-90FE-984EAE07F1C9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215D0-6EE1-4CCB-B3B2-A3F7279CD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2807-32D7-4D5C-83F5-04120F7CCAF6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820C-6758-422D-A814-A99F7786E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2F2F-3FDB-448C-95F8-FAB3877E403E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14768-9957-4B05-A062-FC119620F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2795-7BCC-45A1-A69D-814E4EC27DB4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11F32-0BFF-4F27-A4C8-DA9566FE6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1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7D9744-DD28-43CB-AA57-988BE01452E5}" type="datetimeFigureOut">
              <a:rPr lang="ru-RU"/>
              <a:pPr>
                <a:defRPr/>
              </a:pPr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F4E75-BCD8-471B-9955-465B77D86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5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1950" y="115888"/>
            <a:ext cx="8424863" cy="6742112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r>
              <a:rPr lang="ru-RU" sz="600" b="1" i="1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Arial" pitchFamily="34" charset="0"/>
              </a:rPr>
              <a:t> </a:t>
            </a:r>
            <a:endParaRPr lang="ru-RU" sz="500" smtClean="0"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r>
              <a:rPr lang="ru-RU" b="1" i="1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Arial" pitchFamily="34" charset="0"/>
              </a:rPr>
              <a:t>“</a:t>
            </a:r>
            <a:r>
              <a:rPr lang="ru-RU" b="1" i="1" smtClean="0">
                <a:solidFill>
                  <a:srgbClr val="0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Музыка - могучий источник мысли.  Без музыкального воспитания невозможно полноценное умственное развитие ребёнка… Развивая чуткость ребёнка к музыке, мы облагораживаем его мысли, стремления”.</a:t>
            </a:r>
            <a:r>
              <a:rPr lang="ru-RU" b="1" smtClean="0">
                <a:solidFill>
                  <a:srgbClr val="C00000"/>
                </a:solidFill>
                <a:latin typeface="Arlekino"/>
                <a:cs typeface="Times New Roman" pitchFamily="18" charset="0"/>
              </a:rPr>
              <a:t> </a:t>
            </a:r>
            <a:endParaRPr lang="ru-RU" smtClean="0"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b="1" smtClean="0">
                <a:solidFill>
                  <a:srgbClr val="C00000"/>
                </a:solidFill>
                <a:latin typeface="Arlekino"/>
                <a:cs typeface="Times New Roman" pitchFamily="18" charset="0"/>
              </a:rPr>
              <a:t>                                         </a:t>
            </a:r>
            <a:r>
              <a:rPr lang="ru-RU" b="1" i="1" smtClean="0">
                <a:solidFill>
                  <a:srgbClr val="000000"/>
                </a:solidFill>
                <a:latin typeface="Monotype Corsiva" pitchFamily="66" charset="0"/>
              </a:rPr>
              <a:t> В.А.Сухомлинский</a:t>
            </a:r>
            <a:r>
              <a:rPr lang="ru-RU" smtClean="0"/>
              <a:t> </a:t>
            </a:r>
            <a:r>
              <a:rPr lang="ru-RU" smtClean="0">
                <a:ea typeface="Calibri" pitchFamily="34" charset="0"/>
                <a:cs typeface="Calibri" pitchFamily="34" charset="0"/>
              </a:rPr>
              <a:t> </a:t>
            </a:r>
          </a:p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r>
              <a:rPr lang="ru-RU" sz="600" smtClean="0">
                <a:ea typeface="Calibri" pitchFamily="34" charset="0"/>
                <a:cs typeface="Calibri" pitchFamily="34" charset="0"/>
              </a:rPr>
              <a:t> </a:t>
            </a:r>
            <a:endParaRPr lang="ru-RU" sz="500" smtClean="0"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r>
              <a:rPr lang="ru-RU" sz="600" smtClean="0">
                <a:ea typeface="Calibri" pitchFamily="34" charset="0"/>
                <a:cs typeface="Calibri" pitchFamily="34" charset="0"/>
              </a:rPr>
              <a:t> </a:t>
            </a:r>
            <a:endParaRPr lang="ru-RU" sz="500" smtClean="0"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r>
              <a:rPr lang="ru-RU" sz="600" smtClean="0">
                <a:ea typeface="Calibri" pitchFamily="34" charset="0"/>
                <a:cs typeface="Calibri" pitchFamily="34" charset="0"/>
              </a:rPr>
              <a:t> </a:t>
            </a:r>
            <a:endParaRPr lang="ru-RU" sz="500" smtClean="0"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r>
              <a:rPr lang="ru-RU" sz="600" smtClean="0">
                <a:ea typeface="Calibri" pitchFamily="34" charset="0"/>
                <a:cs typeface="Calibri" pitchFamily="34" charset="0"/>
              </a:rPr>
              <a:t> </a:t>
            </a:r>
            <a:endParaRPr lang="ru-RU" sz="500" smtClean="0"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500" smtClean="0"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500" smtClean="0"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endParaRPr lang="ru-RU" sz="500" smtClean="0"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sz="600" b="1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 </a:t>
            </a:r>
            <a:endParaRPr lang="ru-RU" sz="500" smtClean="0"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sz="600" b="1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600" b="1" smtClean="0">
                <a:cs typeface="Times New Roman" pitchFamily="18" charset="0"/>
              </a:rPr>
              <a:t> </a:t>
            </a:r>
            <a:r>
              <a:rPr lang="ru-RU" sz="900" b="1" smtClean="0">
                <a:latin typeface="Cambria" pitchFamily="18" charset="0"/>
                <a:cs typeface="Times New Roman" pitchFamily="18" charset="0"/>
              </a:rPr>
              <a:t> </a:t>
            </a:r>
            <a:endParaRPr lang="ru-RU" sz="1600" smtClean="0"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b="1" smtClean="0">
                <a:latin typeface="Monotype Corsiva" pitchFamily="66" charset="0"/>
                <a:cs typeface="Times New Roman" pitchFamily="18" charset="0"/>
              </a:rPr>
              <a:t>   музыкальный руководитель </a:t>
            </a:r>
            <a:endParaRPr lang="ru-RU" smtClean="0">
              <a:latin typeface="Monotype Corsiva" pitchFamily="66" charset="0"/>
              <a:cs typeface="Times New Roman" pitchFamily="18" charset="0"/>
            </a:endParaRPr>
          </a:p>
          <a:p>
            <a:pPr marL="0" indent="0" algn="ctr">
              <a:lnSpc>
                <a:spcPct val="95000"/>
              </a:lnSpc>
              <a:spcBef>
                <a:spcPts val="1200"/>
              </a:spcBef>
              <a:buFont typeface="Georgia" pitchFamily="18" charset="0"/>
              <a:buNone/>
            </a:pPr>
            <a:r>
              <a:rPr lang="ru-RU" i="1" smtClean="0">
                <a:latin typeface="Monotype Corsiva" pitchFamily="66" charset="0"/>
                <a:cs typeface="Times New Roman" pitchFamily="18" charset="0"/>
              </a:rPr>
              <a:t>     Фроловская Светлана Борисовна</a:t>
            </a:r>
            <a:endParaRPr lang="ru-RU" b="1" i="1" smtClean="0">
              <a:latin typeface="Monotype Corsiva" pitchFamily="66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Font typeface="Georgia" pitchFamily="18" charset="0"/>
              <a:buNone/>
            </a:pPr>
            <a:endParaRPr lang="ru-RU" sz="700" b="1" i="1" smtClean="0">
              <a:latin typeface="Cambria" pitchFamily="18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Font typeface="Georgia" pitchFamily="18" charset="0"/>
              <a:buNone/>
            </a:pPr>
            <a:endParaRPr lang="ru-RU" sz="700" b="1" i="1" smtClean="0">
              <a:latin typeface="Cambria" pitchFamily="18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Font typeface="Georgia" pitchFamily="18" charset="0"/>
              <a:buNone/>
            </a:pPr>
            <a:endParaRPr lang="ru-RU" sz="700" b="1" i="1" smtClean="0">
              <a:latin typeface="Cambria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sz="1600" b="1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МДОУ «ДЕТСКИЙ САД № 139»</a:t>
            </a:r>
            <a:endParaRPr lang="ru-RU" sz="1600" smtClean="0">
              <a:latin typeface="Monotype Corsiva" pitchFamily="66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sz="1600" b="1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Г. ЯРОСЛАВЛЬ</a:t>
            </a:r>
            <a:endParaRPr lang="ru-RU" sz="1600" smtClean="0">
              <a:latin typeface="Monotype Corsiva" pitchFamily="66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1000" smtClean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 l="5106"/>
          <a:stretch>
            <a:fillRect/>
          </a:stretch>
        </p:blipFill>
        <p:spPr bwMode="auto">
          <a:xfrm>
            <a:off x="515938" y="2058988"/>
            <a:ext cx="82184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732213"/>
            <a:ext cx="26209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4287838"/>
            <a:ext cx="26209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5938" y="3213100"/>
            <a:ext cx="1057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family\Desktop\Новая папка\Рисунок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02" y="57970"/>
            <a:ext cx="8963694" cy="6755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75463" y="307975"/>
            <a:ext cx="1343025" cy="838200"/>
          </a:xfrm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8913"/>
            <a:ext cx="597535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1484313"/>
            <a:ext cx="52197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724400"/>
            <a:ext cx="2533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4829175"/>
            <a:ext cx="22955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76256" y="1268760"/>
            <a:ext cx="1970088" cy="4895850"/>
          </a:xfrm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57338"/>
            <a:ext cx="66452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549275"/>
            <a:ext cx="6645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family\Desktop\Новая папка\Рисунок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28" y="67098"/>
            <a:ext cx="9026376" cy="6746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0350"/>
            <a:ext cx="8861425" cy="633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333375"/>
            <a:ext cx="8353425" cy="287338"/>
          </a:xfrm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4508500"/>
            <a:ext cx="21050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035050"/>
            <a:ext cx="8004175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1507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0" name="Picture 2" descr="K:\DCIM\101_FUJI\DSCF1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333375"/>
            <a:ext cx="9909175" cy="647700"/>
          </a:xfrm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762243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77788"/>
            <a:ext cx="1500188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family\Desktop\Новая папка\Рисунок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84" y="44624"/>
            <a:ext cx="9038420" cy="6781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765175"/>
            <a:ext cx="8620125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1030" name="Picture 6" descr="C:\Users\family\Desktop\Новая папка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520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333375"/>
            <a:ext cx="8542338" cy="358775"/>
          </a:xfr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91900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0" y="4581525"/>
            <a:ext cx="1506538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333375"/>
            <a:ext cx="8181975" cy="358775"/>
          </a:xfrm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16025"/>
            <a:ext cx="806450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005138"/>
            <a:ext cx="864076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789363"/>
            <a:ext cx="74168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C:\Users\family\Desktop\Новая папка\Рисунок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8062"/>
            <a:ext cx="8854007" cy="664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8675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5842" name="Picture 2" descr="K:\DCIM\101_FUJI\DSCF1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404813"/>
            <a:ext cx="9432925" cy="287337"/>
          </a:xfrm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115888"/>
            <a:ext cx="15811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906463"/>
            <a:ext cx="79819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638" y="4502150"/>
            <a:ext cx="8066087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C:\Users\family\Desktop\Новая папка\Рисунок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58" y="116632"/>
            <a:ext cx="8806730" cy="6587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404813"/>
            <a:ext cx="7172325" cy="360362"/>
          </a:xfrm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1825625"/>
            <a:ext cx="6645275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25538"/>
            <a:ext cx="66452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292600"/>
            <a:ext cx="664527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2638" y="4292600"/>
            <a:ext cx="2887662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C:\Users\family\Desktop\Новая папка\Рисунок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630" y="116632"/>
            <a:ext cx="8815858" cy="6668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:\Users\family\Desktop\Новая папка\Рисунок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54" y="116632"/>
            <a:ext cx="8812634" cy="655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333375"/>
            <a:ext cx="7280275" cy="4608513"/>
          </a:xfrm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989138"/>
            <a:ext cx="7694613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2054" name="Picture 6" descr="C:\Users\family\Desktop\Новая папка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37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C:\Users\family\Desktop\Новая папка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50" y="116632"/>
            <a:ext cx="8828138" cy="6624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C:\Users\family\Desktop\Новая папка\Рисунок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497"/>
            <a:ext cx="8949035" cy="6714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333375"/>
            <a:ext cx="7750175" cy="287338"/>
          </a:xfrm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81075"/>
            <a:ext cx="78105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133600"/>
            <a:ext cx="7602537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333375"/>
            <a:ext cx="7467600" cy="4464050"/>
          </a:xfrm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4363" y="1916113"/>
            <a:ext cx="7729537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975" y="-85725"/>
            <a:ext cx="8110538" cy="692150"/>
          </a:xfrm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81075"/>
            <a:ext cx="8066087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60350"/>
            <a:ext cx="74898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8563" y="981075"/>
            <a:ext cx="8270875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1100" y="5051425"/>
            <a:ext cx="80549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6400800" cy="360363"/>
          </a:xfrm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80565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60350"/>
            <a:ext cx="66452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1052513"/>
            <a:ext cx="81930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Users\family\Desktop\Новая папка\Рисунок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207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:\DCIM\101_FUJI\DSCF13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2932" t="1374" r="3141" b="17354"/>
          <a:stretch/>
        </p:blipFill>
        <p:spPr bwMode="auto">
          <a:xfrm>
            <a:off x="611560" y="258779"/>
            <a:ext cx="3096343" cy="313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1747" name="Picture 3" descr="K:\DCIM\101_FUJI\DSCF13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12705"/>
          <a:stretch/>
        </p:blipFill>
        <p:spPr bwMode="auto">
          <a:xfrm>
            <a:off x="3851920" y="3573016"/>
            <a:ext cx="4970368" cy="308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1748" name="Picture 4" descr="K:\DCIM\101_FUJI\DSCF13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6533" t="2442"/>
          <a:stretch/>
        </p:blipFill>
        <p:spPr bwMode="auto">
          <a:xfrm>
            <a:off x="611560" y="3284984"/>
            <a:ext cx="3096343" cy="353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1749" name="Picture 5" descr="K:\DCIM\101_FUJI\DSCF13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3211" t="8988"/>
          <a:stretch/>
        </p:blipFill>
        <p:spPr bwMode="auto">
          <a:xfrm>
            <a:off x="3850104" y="82688"/>
            <a:ext cx="4970368" cy="350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:\DCIM\101_FUJI\DSCF13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t="7368"/>
          <a:stretch/>
        </p:blipFill>
        <p:spPr bwMode="auto">
          <a:xfrm>
            <a:off x="251520" y="188640"/>
            <a:ext cx="4832033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2771" name="Picture 3" descr="K:\DCIM\101_FUJI\DSCF1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9079" t="15614" r="3421" b="7192"/>
          <a:stretch/>
        </p:blipFill>
        <p:spPr bwMode="auto">
          <a:xfrm>
            <a:off x="1151620" y="3143454"/>
            <a:ext cx="6696744" cy="371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2772" name="Picture 4" descr="K:\DCIM\101_FUJI\DSCF13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579" t="7544" r="921" b="12456"/>
          <a:stretch/>
        </p:blipFill>
        <p:spPr bwMode="auto">
          <a:xfrm>
            <a:off x="4499992" y="116632"/>
            <a:ext cx="4536504" cy="335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45059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3794" name="Picture 2" descr="K:\DCIM\101_FUJI\DSCF13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t="28597" r="1053" b="9122"/>
          <a:stretch/>
        </p:blipFill>
        <p:spPr bwMode="auto">
          <a:xfrm>
            <a:off x="96253" y="2586788"/>
            <a:ext cx="9047747" cy="427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3795" name="Picture 3" descr="K:\DCIM\101_FUJI\DSCF13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2368" t="1755" r="1974" b="5088"/>
          <a:stretch/>
        </p:blipFill>
        <p:spPr bwMode="auto">
          <a:xfrm>
            <a:off x="1425360" y="-113043"/>
            <a:ext cx="5570912" cy="318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3078" name="Picture 6" descr="C:\Users\family\Desktop\Новая папка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93" y="236833"/>
            <a:ext cx="8732887" cy="6288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260350"/>
            <a:ext cx="7534275" cy="576263"/>
          </a:xfrm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5713" y="2038350"/>
            <a:ext cx="37623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8" y="765175"/>
            <a:ext cx="830103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4102" name="Picture 6" descr="C:\Users\family\Desktop\Новая папка\Рисунок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588" y="260648"/>
            <a:ext cx="8526884" cy="6401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31746" name="Picture 2" descr="C:\Users\р\Desktop\Фото\100_FUJI\DSCF07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07504" y="19296"/>
            <a:ext cx="4424536" cy="3318402"/>
          </a:xfrm>
          <a:effectLst>
            <a:softEdge rad="112500"/>
          </a:effectLst>
          <a:ex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28965" y="1"/>
            <a:ext cx="4470367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5" y="3391263"/>
            <a:ext cx="4481102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28965" y="3396973"/>
            <a:ext cx="4473480" cy="3351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333375"/>
            <a:ext cx="7245350" cy="287338"/>
          </a:xfrm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476250"/>
            <a:ext cx="19240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755900"/>
            <a:ext cx="30194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125538"/>
            <a:ext cx="8713787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4724400"/>
            <a:ext cx="8713787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C:\Users\family\Desktop\Новая папка\Рисунок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35" y="59935"/>
            <a:ext cx="8904461" cy="6681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C:\Users\family\Desktop\Новая папка\Рисунок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51" y="116632"/>
            <a:ext cx="8928645" cy="6627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C:\Users\family\Desktop\Новая папка\Рисунок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10" y="116632"/>
            <a:ext cx="8841978" cy="6634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333375"/>
            <a:ext cx="6884987" cy="431800"/>
          </a:xfrm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836613"/>
            <a:ext cx="8351837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53251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6866" name="Picture 2" descr="K:\DCIM\101_FUJI\DSCF14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t="22281" r="8289" b="11755"/>
          <a:stretch/>
        </p:blipFill>
        <p:spPr bwMode="auto">
          <a:xfrm>
            <a:off x="4174" y="116631"/>
            <a:ext cx="5164972" cy="3049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6867" name="Picture 3" descr="K:\DCIM\101_FUJI\DSCF14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176" t="13508" r="1974" b="3860"/>
          <a:stretch/>
        </p:blipFill>
        <p:spPr bwMode="auto">
          <a:xfrm>
            <a:off x="0" y="3284984"/>
            <a:ext cx="5164971" cy="3501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6868" name="Picture 4" descr="K:\DCIM\101_FUJI\DSCF14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4026" t="3189" r="10468"/>
          <a:stretch/>
        </p:blipFill>
        <p:spPr bwMode="auto">
          <a:xfrm>
            <a:off x="5272476" y="362762"/>
            <a:ext cx="3871524" cy="5844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54275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5842" name="Picture 2" descr="C:\Users\р\Desktop\Фото\100_FUJI\DSCF0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91930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5843" name="Picture 3" descr="C:\Users\р\Desktop\Фото\100_FUJI\DSCF0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299942" cy="57332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family\Desktop\Новая папка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3377"/>
            <a:ext cx="8784976" cy="652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Объект 2"/>
          <p:cNvSpPr>
            <a:spLocks noGrp="1"/>
          </p:cNvSpPr>
          <p:nvPr>
            <p:ph sz="quarter" idx="13"/>
          </p:nvPr>
        </p:nvSpPr>
        <p:spPr>
          <a:xfrm>
            <a:off x="1143000" y="333375"/>
            <a:ext cx="6400800" cy="3873500"/>
          </a:xfrm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r>
              <a:rPr lang="ru-RU" sz="2400" smtClean="0"/>
              <a:t>         В театре нашем поём и пляшем</a:t>
            </a:r>
          </a:p>
        </p:txBody>
      </p:sp>
      <p:pic>
        <p:nvPicPr>
          <p:cNvPr id="55301" name="Picture 5" descr="C:\Users\family\Desktop\Новая папка\Рисунок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429676" cy="5574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C:\Users\family\Desktop\Новая папка\Рисунок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55" y="116632"/>
            <a:ext cx="8828633" cy="6624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C:\Users\family\Desktop\Новая папка\Рисунок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8928992" cy="6751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C:\Users\family\Desktop\Новая папка\Рисунок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54" y="116633"/>
            <a:ext cx="8812634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C:\Users\family\Desktop\Новая папка\Рисунок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04783" cy="6609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C:\Users\family\Desktop\Новая папка\Рисунок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4" y="18364"/>
            <a:ext cx="9055830" cy="6795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C:\Users\family\Desktop\Новая папка\Рисунок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56" y="84187"/>
            <a:ext cx="8800132" cy="6657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C:\Users\family\Desktop\Новая папка\Рисунок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55" y="116632"/>
            <a:ext cx="8784133" cy="6591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C:\Users\family\Desktop\Новая папка\Рисунок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61" y="116632"/>
            <a:ext cx="8854727" cy="6644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ъект 2"/>
          <p:cNvSpPr>
            <a:spLocks noGrp="1"/>
          </p:cNvSpPr>
          <p:nvPr>
            <p:ph sz="quarter" idx="13"/>
          </p:nvPr>
        </p:nvSpPr>
        <p:spPr>
          <a:xfrm>
            <a:off x="1116013" y="692150"/>
            <a:ext cx="7632700" cy="5400675"/>
          </a:xfrm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r>
              <a:rPr lang="ru-RU" sz="3200" b="1" smtClean="0">
                <a:latin typeface="Monotype Corsiva" pitchFamily="66" charset="0"/>
              </a:rPr>
              <a:t>Вывод:</a:t>
            </a:r>
          </a:p>
          <a:p>
            <a:pPr marL="44450" indent="0">
              <a:buFont typeface="Georgia" pitchFamily="18" charset="0"/>
              <a:buNone/>
            </a:pPr>
            <a:r>
              <a:rPr lang="ru-RU" sz="3200" b="1" smtClean="0">
                <a:latin typeface="Monotype Corsiva" pitchFamily="66" charset="0"/>
              </a:rPr>
              <a:t>Развивающая предметно – пространственная среда музыкального зала обеспечивает всестороннее, гармоничное развитие личности каждого ребёнка;</a:t>
            </a:r>
          </a:p>
          <a:p>
            <a:pPr marL="44450" indent="0">
              <a:buFont typeface="Georgia" pitchFamily="18" charset="0"/>
              <a:buNone/>
            </a:pPr>
            <a:r>
              <a:rPr lang="ru-RU" sz="3200" b="1" smtClean="0">
                <a:latin typeface="Monotype Corsiva" pitchFamily="66" charset="0"/>
              </a:rPr>
              <a:t>возможность общения и совместной деятельности детей и взрослых ;</a:t>
            </a:r>
          </a:p>
          <a:p>
            <a:pPr marL="44450" indent="0">
              <a:buFont typeface="Georgia" pitchFamily="18" charset="0"/>
              <a:buNone/>
            </a:pPr>
            <a:r>
              <a:rPr lang="ru-RU" sz="3200" b="1" smtClean="0">
                <a:latin typeface="Monotype Corsiva" pitchFamily="66" charset="0"/>
              </a:rPr>
              <a:t>Среда содержательно насыщена, трансформируема, полифункциональна, вариативна, доступна и безопасна.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family\Desktop\Новая папка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732" y="0"/>
            <a:ext cx="9175236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family\Desktop\Новая папка\Рисуно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96" y="0"/>
            <a:ext cx="9156700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3315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1746" name="Picture 2" descr="K:\DCIM\101_FUJI\DSCF14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t="1300" r="3022"/>
          <a:stretch/>
        </p:blipFill>
        <p:spPr bwMode="auto">
          <a:xfrm>
            <a:off x="0" y="-10862"/>
            <a:ext cx="498804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1747" name="Picture 3" descr="K:\DCIM\101_FUJI\DSCF14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4244" t="650"/>
          <a:stretch/>
        </p:blipFill>
        <p:spPr bwMode="auto">
          <a:xfrm>
            <a:off x="4251073" y="-10862"/>
            <a:ext cx="4892927" cy="68797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family\Desktop\Новая папка\Рисунок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8517"/>
            <a:ext cx="9073307" cy="6754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357</TotalTime>
  <Words>48</Words>
  <Application>Microsoft Office PowerPoint</Application>
  <PresentationFormat>Экран (4:3)</PresentationFormat>
  <Paragraphs>24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</dc:creator>
  <cp:lastModifiedBy>family</cp:lastModifiedBy>
  <cp:revision>39</cp:revision>
  <dcterms:created xsi:type="dcterms:W3CDTF">2018-01-22T15:11:22Z</dcterms:created>
  <dcterms:modified xsi:type="dcterms:W3CDTF">2019-11-07T20:18:51Z</dcterms:modified>
</cp:coreProperties>
</file>