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81" r:id="rId2"/>
    <p:sldId id="258" r:id="rId3"/>
    <p:sldId id="259" r:id="rId4"/>
    <p:sldId id="261" r:id="rId5"/>
    <p:sldId id="269" r:id="rId6"/>
    <p:sldId id="270" r:id="rId7"/>
    <p:sldId id="260" r:id="rId8"/>
    <p:sldId id="271" r:id="rId9"/>
    <p:sldId id="262" r:id="rId10"/>
    <p:sldId id="263" r:id="rId11"/>
    <p:sldId id="266" r:id="rId12"/>
    <p:sldId id="267" r:id="rId13"/>
    <p:sldId id="268" r:id="rId14"/>
    <p:sldId id="274" r:id="rId15"/>
    <p:sldId id="276" r:id="rId16"/>
    <p:sldId id="28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99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1392F-1004-4265-91C5-62FC98E725B3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DD612-B10D-49CA-949B-748CE55008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615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DD612-B10D-49CA-949B-748CE55008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344816" cy="3514725"/>
          </a:xfrm>
        </p:spPr>
        <p:txBody>
          <a:bodyPr>
            <a:normAutofit/>
          </a:bodyPr>
          <a:lstStyle/>
          <a:p>
            <a:pPr algn="ctr"/>
            <a:r>
              <a:rPr lang="ru-RU" sz="9600" b="1" dirty="0">
                <a:latin typeface="Gabriola" panose="04040605051002020D02" pitchFamily="82" charset="0"/>
              </a:rPr>
              <a:t>Дымковская</a:t>
            </a:r>
            <a:br>
              <a:rPr lang="ru-RU" sz="9600" b="1" dirty="0">
                <a:latin typeface="Gabriola" panose="04040605051002020D02" pitchFamily="82" charset="0"/>
              </a:rPr>
            </a:br>
            <a:r>
              <a:rPr lang="ru-RU" sz="9600" b="1" dirty="0">
                <a:latin typeface="Gabriola" panose="04040605051002020D02" pitchFamily="82" charset="0"/>
              </a:rPr>
              <a:t>игрушка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63888" y="4581128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Презентация для старшей группы</a:t>
            </a:r>
          </a:p>
          <a:p>
            <a:r>
              <a:rPr lang="ru-RU" sz="2400" dirty="0">
                <a:solidFill>
                  <a:schemeClr val="bg1"/>
                </a:solidFill>
              </a:rPr>
              <a:t>Воспитатель Стражнюк И.В.</a:t>
            </a:r>
          </a:p>
        </p:txBody>
      </p:sp>
      <p:pic>
        <p:nvPicPr>
          <p:cNvPr id="9" name="Рисунок 8" descr="94541_ht.png"/>
          <p:cNvPicPr>
            <a:picLocks noChangeAspect="1"/>
          </p:cNvPicPr>
          <p:nvPr/>
        </p:nvPicPr>
        <p:blipFill>
          <a:blip r:embed="rId3" cstate="email"/>
          <a:srcRect l="2166" r="1456" b="914"/>
          <a:stretch>
            <a:fillRect/>
          </a:stretch>
        </p:blipFill>
        <p:spPr>
          <a:xfrm rot="16200000">
            <a:off x="1530269" y="-802075"/>
            <a:ext cx="6120679" cy="8390144"/>
          </a:xfrm>
          <a:prstGeom prst="rect">
            <a:avLst/>
          </a:prstGeom>
        </p:spPr>
      </p:pic>
      <p:pic>
        <p:nvPicPr>
          <p:cNvPr id="10" name="Рисунок 9" descr="hello_html_69e4f52d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763688" y="3656545"/>
            <a:ext cx="2016224" cy="24367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6506219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08cg5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20979776">
            <a:off x="1227938" y="2645579"/>
            <a:ext cx="2712405" cy="2299873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http://www.raduga-turs.ru/images/com_sobi2/gallery/85/85_image_14.jpg"/>
          <p:cNvPicPr/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8862">
            <a:off x="5515255" y="1189196"/>
            <a:ext cx="2577815" cy="282445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96173" y="224835"/>
            <a:ext cx="4851891" cy="2844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>
                <a:solidFill>
                  <a:srgbClr val="7030A0"/>
                </a:solidFill>
              </a:rPr>
              <a:t>С лентами да бантами, </a:t>
            </a:r>
          </a:p>
          <a:p>
            <a:pPr>
              <a:buNone/>
            </a:pPr>
            <a:r>
              <a:rPr lang="ru-RU" sz="2400" b="1" i="1" dirty="0">
                <a:solidFill>
                  <a:srgbClr val="7030A0"/>
                </a:solidFill>
              </a:rPr>
              <a:t>Да под ручку с франтами </a:t>
            </a:r>
          </a:p>
          <a:p>
            <a:pPr>
              <a:buNone/>
            </a:pPr>
            <a:r>
              <a:rPr lang="ru-RU" sz="2400" b="1" i="1" dirty="0">
                <a:solidFill>
                  <a:srgbClr val="7030A0"/>
                </a:solidFill>
              </a:rPr>
              <a:t>Мы гуляем парами, </a:t>
            </a:r>
          </a:p>
          <a:p>
            <a:pPr>
              <a:buNone/>
            </a:pPr>
            <a:r>
              <a:rPr lang="ru-RU" sz="2400" b="1" i="1" dirty="0">
                <a:solidFill>
                  <a:srgbClr val="7030A0"/>
                </a:solidFill>
              </a:rPr>
              <a:t>Проплываем павами.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71800" y="5805264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</a:rPr>
              <a:t>Барышни и кавалеры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308305" cy="908720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>
                <a:solidFill>
                  <a:srgbClr val="0000CC"/>
                </a:solidFill>
                <a:latin typeface="+mn-lt"/>
              </a:rPr>
              <a:t>Водоноски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908720"/>
            <a:ext cx="4608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За студеною водицей</a:t>
            </a:r>
          </a:p>
          <a:p>
            <a:r>
              <a:rPr lang="ru-RU" sz="2400" b="1" i="1" dirty="0"/>
              <a:t>Водоноска-молодица</a:t>
            </a:r>
          </a:p>
          <a:p>
            <a:r>
              <a:rPr lang="ru-RU" sz="2400" b="1" i="1" dirty="0"/>
              <a:t>Как лебедушка плывет,</a:t>
            </a:r>
          </a:p>
          <a:p>
            <a:r>
              <a:rPr lang="ru-RU" sz="2400" b="1" i="1" dirty="0"/>
              <a:t>Ведра красные несет!</a:t>
            </a:r>
          </a:p>
        </p:txBody>
      </p:sp>
      <p:pic>
        <p:nvPicPr>
          <p:cNvPr id="7" name="Рисунок 6" descr="водоноска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20988632">
            <a:off x="1316539" y="2420281"/>
            <a:ext cx="1911612" cy="3256064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18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339005">
            <a:off x="5066156" y="3005876"/>
            <a:ext cx="1782838" cy="2812427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19256" cy="908720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>
                <a:solidFill>
                  <a:srgbClr val="0000CC"/>
                </a:solidFill>
                <a:latin typeface="+mn-lt"/>
              </a:rPr>
              <a:t>Индюк</a:t>
            </a:r>
          </a:p>
        </p:txBody>
      </p:sp>
      <p:pic>
        <p:nvPicPr>
          <p:cNvPr id="4" name="Содержимое 3" descr="индюк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16016" y="1916833"/>
            <a:ext cx="2524125" cy="2733675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95536" y="980728"/>
            <a:ext cx="39604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Вот индюк нарядный</a:t>
            </a:r>
          </a:p>
          <a:p>
            <a:r>
              <a:rPr lang="ru-RU" sz="2000" b="1" i="1" dirty="0"/>
              <a:t>Весь такой он складный.</a:t>
            </a:r>
          </a:p>
          <a:p>
            <a:r>
              <a:rPr lang="ru-RU" sz="2000" b="1" i="1" dirty="0"/>
              <a:t>У большого индюка</a:t>
            </a:r>
          </a:p>
          <a:p>
            <a:r>
              <a:rPr lang="ru-RU" sz="2000" b="1" i="1" dirty="0"/>
              <a:t>Все расписаны бока.</a:t>
            </a:r>
          </a:p>
          <a:p>
            <a:r>
              <a:rPr lang="ru-RU" sz="2000" b="1" i="1" dirty="0"/>
              <a:t>Посмотрите – пышный хвост</a:t>
            </a:r>
          </a:p>
          <a:p>
            <a:r>
              <a:rPr lang="ru-RU" sz="2000" b="1" i="1" dirty="0"/>
              <a:t>У него совсем не прост!</a:t>
            </a:r>
          </a:p>
          <a:p>
            <a:r>
              <a:rPr lang="ru-RU" sz="2000" b="1" i="1" dirty="0"/>
              <a:t>Точно солнечный цветок,</a:t>
            </a:r>
          </a:p>
          <a:p>
            <a:r>
              <a:rPr lang="ru-RU" sz="2000" b="1" i="1" dirty="0"/>
              <a:t>И высокий гребешок.</a:t>
            </a:r>
          </a:p>
        </p:txBody>
      </p:sp>
      <p:pic>
        <p:nvPicPr>
          <p:cNvPr id="6" name="Рисунок 5" descr="978f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21125966">
            <a:off x="1838934" y="3987340"/>
            <a:ext cx="1995046" cy="2280345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026-030-Dama-s-sobachkoj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619672" y="3501008"/>
            <a:ext cx="1412465" cy="2448272"/>
          </a:xfrm>
          <a:prstGeom prst="rect">
            <a:avLst/>
          </a:prstGeom>
          <a:ln w="3810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864096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>
                <a:solidFill>
                  <a:srgbClr val="0000CC"/>
                </a:solidFill>
                <a:latin typeface="+mn-lt"/>
              </a:rPr>
              <a:t>Девицы - красавицы</a:t>
            </a:r>
          </a:p>
        </p:txBody>
      </p:sp>
      <p:pic>
        <p:nvPicPr>
          <p:cNvPr id="4" name="Содержимое 3" descr="барыня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20072" y="2276872"/>
            <a:ext cx="1901012" cy="3168352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331640" y="1340768"/>
            <a:ext cx="3744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Посмотри, как хороша </a:t>
            </a:r>
          </a:p>
          <a:p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Эта девица-душа </a:t>
            </a:r>
          </a:p>
          <a:p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Щечки алые горят, </a:t>
            </a:r>
          </a:p>
          <a:p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Удивительный наряд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23728" y="260648"/>
            <a:ext cx="5220072" cy="7918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>
                <a:solidFill>
                  <a:srgbClr val="0000CC"/>
                </a:solidFill>
                <a:latin typeface="+mn-lt"/>
              </a:rPr>
              <a:t>Петушки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124744"/>
            <a:ext cx="4176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Петушок, петушок,</a:t>
            </a:r>
            <a:br>
              <a:rPr lang="ru-RU" sz="2400" b="1" i="1" dirty="0"/>
            </a:br>
            <a:r>
              <a:rPr lang="ru-RU" sz="2400" b="1" i="1" dirty="0"/>
              <a:t>Золотой гребешок.</a:t>
            </a:r>
            <a:br>
              <a:rPr lang="ru-RU" sz="2400" b="1" i="1" dirty="0"/>
            </a:br>
            <a:r>
              <a:rPr lang="ru-RU" sz="2400" b="1" i="1" dirty="0"/>
              <a:t>Ты подай голосок</a:t>
            </a:r>
            <a:br>
              <a:rPr lang="ru-RU" sz="2400" b="1" i="1" dirty="0"/>
            </a:br>
            <a:r>
              <a:rPr lang="ru-RU" sz="2400" b="1" i="1" dirty="0"/>
              <a:t>Через тёмный лесок.</a:t>
            </a:r>
            <a:br>
              <a:rPr lang="ru-RU" sz="2400" b="1" i="1" dirty="0"/>
            </a:br>
            <a:r>
              <a:rPr lang="ru-RU" sz="2400" b="1" i="1" dirty="0"/>
              <a:t>Через лес, через реку</a:t>
            </a:r>
            <a:br>
              <a:rPr lang="ru-RU" sz="2400" b="1" i="1" dirty="0"/>
            </a:br>
            <a:r>
              <a:rPr lang="ru-RU" sz="2400" b="1" i="1" dirty="0"/>
              <a:t>Прокричи: «Ку-ка-ре-ку!»</a:t>
            </a:r>
          </a:p>
        </p:txBody>
      </p:sp>
      <p:pic>
        <p:nvPicPr>
          <p:cNvPr id="5" name="Рисунок 4" descr="29f8dc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24128" y="1916832"/>
            <a:ext cx="2219047" cy="3096344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30796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763688" y="3933056"/>
            <a:ext cx="1492073" cy="1944216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0"/>
            <a:ext cx="3744416" cy="1124744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>
                <a:solidFill>
                  <a:srgbClr val="990099"/>
                </a:solidFill>
                <a:latin typeface="+mn-lt"/>
              </a:rPr>
              <a:t>Кони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3816424" cy="22322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i="1" dirty="0"/>
              <a:t>                                                                                                                                                  </a:t>
            </a:r>
            <a:r>
              <a:rPr lang="ru-RU" sz="2400" b="1" i="1" dirty="0">
                <a:solidFill>
                  <a:srgbClr val="0000CC"/>
                </a:solidFill>
              </a:rPr>
              <a:t>У меня есть дружок -</a:t>
            </a:r>
          </a:p>
          <a:p>
            <a:pPr>
              <a:buNone/>
            </a:pPr>
            <a:r>
              <a:rPr lang="ru-RU" sz="2400" b="1" i="1" dirty="0">
                <a:solidFill>
                  <a:srgbClr val="0000CC"/>
                </a:solidFill>
              </a:rPr>
              <a:t>     Златогривый </a:t>
            </a:r>
            <a:r>
              <a:rPr lang="ru-RU" sz="2400" b="1" i="1" dirty="0" err="1">
                <a:solidFill>
                  <a:srgbClr val="0000CC"/>
                </a:solidFill>
              </a:rPr>
              <a:t>конюшок</a:t>
            </a:r>
            <a:r>
              <a:rPr lang="ru-RU" sz="2400" b="1" i="1" dirty="0">
                <a:solidFill>
                  <a:srgbClr val="0000CC"/>
                </a:solidFill>
              </a:rPr>
              <a:t>,</a:t>
            </a:r>
          </a:p>
          <a:p>
            <a:pPr>
              <a:buNone/>
            </a:pPr>
            <a:r>
              <a:rPr lang="ru-RU" sz="2400" b="1" i="1" dirty="0">
                <a:solidFill>
                  <a:srgbClr val="0000CC"/>
                </a:solidFill>
              </a:rPr>
              <a:t>     Эх, свистну, гикну, прокачусь.</a:t>
            </a:r>
          </a:p>
          <a:p>
            <a:pPr>
              <a:buNone/>
            </a:pPr>
            <a:r>
              <a:rPr lang="ru-RU" sz="2400" b="1" i="1" dirty="0">
                <a:solidFill>
                  <a:srgbClr val="0000CC"/>
                </a:solidFill>
              </a:rPr>
              <a:t>     И обратно ворочусь”.</a:t>
            </a:r>
          </a:p>
        </p:txBody>
      </p:sp>
      <p:pic>
        <p:nvPicPr>
          <p:cNvPr id="5" name="Рисунок 4" descr="KON.jpg"/>
          <p:cNvPicPr>
            <a:picLocks noChangeAspect="1"/>
          </p:cNvPicPr>
          <p:nvPr/>
        </p:nvPicPr>
        <p:blipFill>
          <a:blip r:embed="rId2" cstate="email">
            <a:lum bright="10000"/>
          </a:blip>
          <a:srcRect/>
          <a:stretch>
            <a:fillRect/>
          </a:stretch>
        </p:blipFill>
        <p:spPr>
          <a:xfrm>
            <a:off x="2123728" y="3429000"/>
            <a:ext cx="4901781" cy="2592288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0757.JPG"/>
          <p:cNvPicPr>
            <a:picLocks noChangeAspect="1"/>
          </p:cNvPicPr>
          <p:nvPr/>
        </p:nvPicPr>
        <p:blipFill>
          <a:blip r:embed="rId2" cstate="email">
            <a:lum bright="5000" contrast="18000"/>
          </a:blip>
          <a:srcRect/>
          <a:stretch>
            <a:fillRect/>
          </a:stretch>
        </p:blipFill>
        <p:spPr>
          <a:xfrm>
            <a:off x="4067944" y="3573016"/>
            <a:ext cx="3110746" cy="2592288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MG_0733.JPG"/>
          <p:cNvPicPr>
            <a:picLocks noChangeAspect="1"/>
          </p:cNvPicPr>
          <p:nvPr/>
        </p:nvPicPr>
        <p:blipFill>
          <a:blip r:embed="rId3" cstate="email">
            <a:lum bright="6000" contrast="17000"/>
          </a:blip>
          <a:srcRect/>
          <a:stretch>
            <a:fillRect/>
          </a:stretch>
        </p:blipFill>
        <p:spPr>
          <a:xfrm>
            <a:off x="539552" y="1772816"/>
            <a:ext cx="2914610" cy="360040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283968" y="620688"/>
            <a:ext cx="46085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А это представители дымковской игрушки в нашем уголке патриотического воспитания.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dymka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043608" y="3933056"/>
            <a:ext cx="3384376" cy="20162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71600" y="404664"/>
            <a:ext cx="6984776" cy="3672408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1800" b="1" dirty="0">
                <a:solidFill>
                  <a:srgbClr val="0000CC"/>
                </a:solidFill>
              </a:rPr>
              <a:t>На низком берегу реки  Вятки расположилась слобода Дымково. А на высоком правом -  город Киров. Если посмотреть с высокого берега ранним утром, когда топятся печки и дым стелется к земле, то можно едва разглядеть низенькие приземистые домики мастериц, утопающие в дымке. Отсюда и пошло название «Дымково», а следовательно и игрушка – дымковская. 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1668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      </a:t>
            </a:r>
          </a:p>
        </p:txBody>
      </p:sp>
      <p:pic>
        <p:nvPicPr>
          <p:cNvPr id="6" name="Рисунок 5" descr="img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76056" y="2852936"/>
            <a:ext cx="2556284" cy="24059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9" y="404813"/>
            <a:ext cx="4320480" cy="36002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/>
              <a:t>Чем знаменито Дымково?</a:t>
            </a:r>
          </a:p>
          <a:p>
            <a:pPr>
              <a:buNone/>
            </a:pPr>
            <a:r>
              <a:rPr lang="ru-RU" sz="2000" b="1" i="1" dirty="0"/>
              <a:t>Игрушкою своей!</a:t>
            </a:r>
          </a:p>
          <a:p>
            <a:pPr>
              <a:buNone/>
            </a:pPr>
            <a:r>
              <a:rPr lang="ru-RU" sz="2000" b="1" i="1" dirty="0"/>
              <a:t>В ней нету цвету дымного,</a:t>
            </a:r>
          </a:p>
          <a:p>
            <a:pPr>
              <a:buNone/>
            </a:pPr>
            <a:r>
              <a:rPr lang="ru-RU" sz="2000" b="1" i="1" dirty="0"/>
              <a:t>Что серости серей.</a:t>
            </a:r>
          </a:p>
          <a:p>
            <a:pPr>
              <a:buNone/>
            </a:pPr>
            <a:r>
              <a:rPr lang="ru-RU" sz="2000" b="1" i="1" dirty="0"/>
              <a:t>В ней что-то есть от радуги</a:t>
            </a:r>
          </a:p>
          <a:p>
            <a:pPr>
              <a:buNone/>
            </a:pPr>
            <a:r>
              <a:rPr lang="ru-RU" sz="2000" b="1" i="1" dirty="0"/>
              <a:t>От капелек росы</a:t>
            </a:r>
          </a:p>
          <a:p>
            <a:pPr>
              <a:buNone/>
            </a:pPr>
            <a:r>
              <a:rPr lang="ru-RU" sz="2000" b="1" i="1" dirty="0"/>
              <a:t>В ней что-то есть от радости,</a:t>
            </a:r>
          </a:p>
          <a:p>
            <a:pPr>
              <a:buNone/>
            </a:pPr>
            <a:r>
              <a:rPr lang="ru-RU" sz="2000" b="1" i="1" dirty="0"/>
              <a:t>Гремящей, как басы!</a:t>
            </a:r>
          </a:p>
        </p:txBody>
      </p:sp>
      <p:pic>
        <p:nvPicPr>
          <p:cNvPr id="1029" name="Picture 5" descr="C:\Users\family\Desktop\САД 139\2019-2020гг\Для сайта\Апрель\Вторая неделя Весна\рис\Рисунок1 (Копировать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0386" y="393234"/>
            <a:ext cx="2786609" cy="3131022"/>
          </a:xfrm>
          <a:prstGeom prst="rect">
            <a:avLst/>
          </a:prstGeom>
          <a:noFill/>
        </p:spPr>
      </p:pic>
      <p:pic>
        <p:nvPicPr>
          <p:cNvPr id="1030" name="Picture 6" descr="C:\Users\family\Desktop\САД 139\2019-2020гг\Для сайта\Апрель\Вторая неделя Весна\рис\Рисунок3 (Копировать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484815"/>
            <a:ext cx="2808312" cy="2925113"/>
          </a:xfrm>
          <a:prstGeom prst="rect">
            <a:avLst/>
          </a:prstGeom>
          <a:noFill/>
        </p:spPr>
      </p:pic>
      <p:pic>
        <p:nvPicPr>
          <p:cNvPr id="1031" name="Picture 7" descr="C:\Users\family\Desktop\САД 139\2019-2020гг\Для сайта\Апрель\Вторая неделя Весна\рис\Рисунок2 (Копировать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717032"/>
            <a:ext cx="3093712" cy="272625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286000" y="11668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1052736"/>
            <a:ext cx="23762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И жили в этой слободе мастерицы, которые своими руками из глины делали волшебство – веселые расписные игрушки.</a:t>
            </a:r>
          </a:p>
        </p:txBody>
      </p:sp>
      <p:sp>
        <p:nvSpPr>
          <p:cNvPr id="13314" name="AutoShape 2" descr="https://zagran.guru/wp-content/uploads/2018/09/dymkovskie-igrushk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https://zagran.guru/wp-content/uploads/2018/09/dymkovskie-igrushk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C:\Users\family\Desktop\САД 139\2019-2020гг\Для сайта\Апрель\Вторая неделя Весна\рис\Рисунок4 (Копировать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0981" y="620688"/>
            <a:ext cx="4637921" cy="3312368"/>
          </a:xfrm>
          <a:prstGeom prst="rect">
            <a:avLst/>
          </a:prstGeom>
          <a:noFill/>
        </p:spPr>
      </p:pic>
      <p:pic>
        <p:nvPicPr>
          <p:cNvPr id="2053" name="Picture 5" descr="C:\Users\family\Desktop\САД 139\2019-2020гг\Для сайта\Апрель\Вторая неделя Весна\рис\Рисунок5 (Копировать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077072"/>
            <a:ext cx="4104456" cy="2377229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5076056" y="4077072"/>
            <a:ext cx="3672408" cy="1368152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  <a:latin typeface="+mn-lt"/>
                <a:cs typeface="Consolas" pitchFamily="49" charset="0"/>
              </a:rPr>
              <a:t>Затем </a:t>
            </a:r>
            <a:r>
              <a:rPr lang="ru-RU" sz="3200" b="1" i="1" dirty="0">
                <a:solidFill>
                  <a:schemeClr val="tx1"/>
                </a:solidFill>
                <a:latin typeface="+mn-lt"/>
                <a:cs typeface="Consolas" pitchFamily="49" charset="0"/>
              </a:rPr>
              <a:t>фигурку надо </a:t>
            </a:r>
            <a:r>
              <a:rPr lang="ru-RU" sz="3200" b="1" i="1" dirty="0" smtClean="0">
                <a:solidFill>
                  <a:schemeClr val="tx1"/>
                </a:solidFill>
                <a:latin typeface="+mn-lt"/>
                <a:cs typeface="Consolas" pitchFamily="49" charset="0"/>
              </a:rPr>
              <a:t>   высушить</a:t>
            </a:r>
            <a:endParaRPr lang="ru-RU" sz="3200" b="1" i="1" dirty="0">
              <a:solidFill>
                <a:schemeClr val="tx1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683568" y="476672"/>
            <a:ext cx="4104456" cy="2520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i="1" dirty="0"/>
              <a:t>Берет мастер мягкий кусок глины и начинает лепить из нее фигурку</a:t>
            </a:r>
          </a:p>
        </p:txBody>
      </p:sp>
      <p:pic>
        <p:nvPicPr>
          <p:cNvPr id="3076" name="Picture 4" descr="C:\Users\family\Desktop\САД 139\2019-2020гг\Для сайта\Апрель\Вторая неделя Весна\рис\Рисунок6 (Копировать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76672"/>
            <a:ext cx="3489560" cy="2819846"/>
          </a:xfrm>
          <a:prstGeom prst="rect">
            <a:avLst/>
          </a:prstGeom>
          <a:noFill/>
        </p:spPr>
      </p:pic>
      <p:pic>
        <p:nvPicPr>
          <p:cNvPr id="3077" name="Picture 5" descr="C:\Users\family\Desktop\САД 139\2019-2020гг\Для сайта\Апрель\Вторая неделя Весна\рис\Рисунок7 (Копировать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56992"/>
            <a:ext cx="4176464" cy="279134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бжиг.jpg"/>
          <p:cNvPicPr>
            <a:picLocks noGrp="1" noChangeAspect="1"/>
          </p:cNvPicPr>
          <p:nvPr>
            <p:ph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899592" y="1412776"/>
            <a:ext cx="2568327" cy="2017972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034" y="357166"/>
            <a:ext cx="3855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/>
              <a:t>Затем отправить в печь - обжигать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16016" y="357166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/>
              <a:t>После обжига фигурку покрывают мелом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6380" y="5072074"/>
            <a:ext cx="3606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/>
              <a:t>И только потом расписывают яркими красками</a:t>
            </a:r>
          </a:p>
        </p:txBody>
      </p:sp>
      <p:pic>
        <p:nvPicPr>
          <p:cNvPr id="4100" name="Picture 4" descr="C:\Users\family\Desktop\САД 139\2019-2020гг\Для сайта\Апрель\Вторая неделя Весна\рис\Рисунок8 (Копировать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556792"/>
            <a:ext cx="2880320" cy="3649825"/>
          </a:xfrm>
          <a:prstGeom prst="rect">
            <a:avLst/>
          </a:prstGeom>
          <a:noFill/>
        </p:spPr>
      </p:pic>
      <p:pic>
        <p:nvPicPr>
          <p:cNvPr id="4101" name="Picture 5" descr="C:\Users\family\Desktop\САД 139\2019-2020гг\Для сайта\Апрель\Вторая неделя Весна\рис\Рисунок9 (Копировать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005064"/>
            <a:ext cx="3529267" cy="240905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рнамент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11560" y="2492896"/>
            <a:ext cx="1872208" cy="360597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87624" y="836711"/>
            <a:ext cx="6912768" cy="56166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>
                <a:solidFill>
                  <a:srgbClr val="7030A0"/>
                </a:solidFill>
              </a:rPr>
              <a:t>А узоры очень простые : круги, точки, волнистые и прямые линии, клетка. </a:t>
            </a:r>
          </a:p>
          <a:p>
            <a:pPr algn="ctr">
              <a:buNone/>
            </a:pPr>
            <a:r>
              <a:rPr lang="ru-RU" sz="2800" b="1" i="1" dirty="0">
                <a:solidFill>
                  <a:srgbClr val="7030A0"/>
                </a:solidFill>
              </a:rPr>
              <a:t>Все цвета - яркие. </a:t>
            </a:r>
          </a:p>
        </p:txBody>
      </p:sp>
      <p:pic>
        <p:nvPicPr>
          <p:cNvPr id="5" name="Рисунок 4" descr="узор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2770507" y="3502301"/>
            <a:ext cx="3168352" cy="2445687"/>
          </a:xfrm>
          <a:prstGeom prst="rect">
            <a:avLst/>
          </a:prstGeom>
        </p:spPr>
      </p:pic>
      <p:pic>
        <p:nvPicPr>
          <p:cNvPr id="6" name="Рисунок 5" descr="s0804476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00192" y="2996952"/>
            <a:ext cx="2191537" cy="2808312"/>
          </a:xfrm>
          <a:prstGeom prst="rect">
            <a:avLst/>
          </a:prstGeom>
        </p:spPr>
      </p:pic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87624" y="188640"/>
            <a:ext cx="6912768" cy="18002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latin typeface="+mn-lt"/>
              </a:rPr>
              <a:t>Вот такие красочные игрушки выходят </a:t>
            </a:r>
            <a:br>
              <a:rPr lang="ru-RU" sz="3200" b="1" i="1" dirty="0">
                <a:latin typeface="+mn-lt"/>
              </a:rPr>
            </a:br>
            <a:r>
              <a:rPr lang="ru-RU" sz="3200" b="1" i="1" dirty="0">
                <a:latin typeface="+mn-lt"/>
              </a:rPr>
              <a:t>из рук мастериц</a:t>
            </a:r>
          </a:p>
        </p:txBody>
      </p:sp>
      <p:pic>
        <p:nvPicPr>
          <p:cNvPr id="5123" name="Picture 3" descr="C:\Users\family\Desktop\САД 139\2019-2020гг\Для сайта\Апрель\Вторая неделя Весна\рис\Рисунок10 (Копировать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348880"/>
            <a:ext cx="5256584" cy="383236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926052" cy="72008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>
                <a:solidFill>
                  <a:srgbClr val="7030A0"/>
                </a:solidFill>
                <a:latin typeface="+mn-lt"/>
              </a:rPr>
              <a:t>Карусель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2040" y="1196752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Еле-еле, еле-еле, Закружились карусели, а потом, потом, потом – все бегом, бегом, бегом</a:t>
            </a:r>
          </a:p>
        </p:txBody>
      </p:sp>
      <p:pic>
        <p:nvPicPr>
          <p:cNvPr id="6148" name="Picture 4" descr="C:\Users\family\Desktop\САД 139\2019-2020гг\Для сайта\Апрель\Вторая неделя Весна\рис\Рисунок11 (Копировать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3605085" cy="3812662"/>
          </a:xfrm>
          <a:prstGeom prst="rect">
            <a:avLst/>
          </a:prstGeom>
          <a:noFill/>
        </p:spPr>
      </p:pic>
      <p:pic>
        <p:nvPicPr>
          <p:cNvPr id="6149" name="Picture 5" descr="C:\Users\family\Desktop\САД 139\2019-2020гг\Для сайта\Апрель\Вторая неделя Весна\рис\Рисунок12 (Копировать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996952"/>
            <a:ext cx="3306850" cy="317966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1052</TotalTime>
  <Words>284</Words>
  <Application>Microsoft Office PowerPoint</Application>
  <PresentationFormat>Экран (4:3)</PresentationFormat>
  <Paragraphs>59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Дымковская игрушка</vt:lpstr>
      <vt:lpstr>Слайд 2</vt:lpstr>
      <vt:lpstr>Слайд 3</vt:lpstr>
      <vt:lpstr>Слайд 4</vt:lpstr>
      <vt:lpstr>Затем фигурку надо    высушить</vt:lpstr>
      <vt:lpstr>Слайд 6</vt:lpstr>
      <vt:lpstr>Слайд 7</vt:lpstr>
      <vt:lpstr>Вот такие красочные игрушки выходят  из рук мастериц</vt:lpstr>
      <vt:lpstr>Карусель</vt:lpstr>
      <vt:lpstr>Слайд 10</vt:lpstr>
      <vt:lpstr>Водоноски</vt:lpstr>
      <vt:lpstr>Индюк</vt:lpstr>
      <vt:lpstr>Девицы - красавицы</vt:lpstr>
      <vt:lpstr>Петушки</vt:lpstr>
      <vt:lpstr>Кони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Электронный дидактический материал по (укажите предмет, класс, тему)</dc:title>
  <dc:creator>family</dc:creator>
  <cp:lastModifiedBy>family</cp:lastModifiedBy>
  <cp:revision>131</cp:revision>
  <dcterms:modified xsi:type="dcterms:W3CDTF">2020-04-13T19:40:55Z</dcterms:modified>
</cp:coreProperties>
</file>