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77" r:id="rId2"/>
    <p:sldId id="285" r:id="rId3"/>
    <p:sldId id="279" r:id="rId4"/>
    <p:sldId id="263" r:id="rId5"/>
    <p:sldId id="264" r:id="rId6"/>
    <p:sldId id="286" r:id="rId7"/>
    <p:sldId id="269" r:id="rId8"/>
    <p:sldId id="266" r:id="rId9"/>
    <p:sldId id="270" r:id="rId10"/>
    <p:sldId id="283" r:id="rId11"/>
    <p:sldId id="284" r:id="rId12"/>
    <p:sldId id="281" r:id="rId13"/>
    <p:sldId id="267" r:id="rId14"/>
    <p:sldId id="272" r:id="rId15"/>
    <p:sldId id="265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B4DD-9ED0-453B-ABF6-7F16DAF2942E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5738-CCEA-48B4-B347-A976C1C5E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54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9D68-C015-4F82-B843-DF7F2AA09BAF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9BC-F685-4931-9547-A687FCD7EAF2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ECE7-B17E-4D08-89BF-E1BC0B0A5776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27BD3F-FD85-4C9A-BAA1-4D0BCFBF7404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CC2D-B790-427F-A917-700BDF56E983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079-C97B-4882-9CF0-71F83213A903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FA47-6701-4A39-B82C-291B67DDFE64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DA1-285D-4CF2-B8FB-32FA4F717957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8FA9-59E2-420C-871F-ACB9166C47E8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E7320A-C1C2-4BDB-A7B8-F56029AB9B5F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9C0B-9996-4FF9-947F-3B8F190AC956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F1BF90-A50D-41F2-9194-2DCDC27E64D1}" type="datetime1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hyperlink" Target="http://smiles.33b.ru/smile.98902.html" TargetMode="External"/><Relationship Id="rId4" Type="http://schemas.openxmlformats.org/officeDocument/2006/relationships/image" Target="../media/image1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hyperlink" Target="http://smiles.33b.ru/smile.10371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" name="WordArt 9"/>
          <p:cNvSpPr>
            <a:spLocks noChangeArrowheads="1" noChangeShapeType="1" noTextEdit="1"/>
          </p:cNvSpPr>
          <p:nvPr/>
        </p:nvSpPr>
        <p:spPr bwMode="auto">
          <a:xfrm>
            <a:off x="2338939" y="2435192"/>
            <a:ext cx="6304548" cy="10010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249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« История письма и почты » </a:t>
            </a:r>
          </a:p>
        </p:txBody>
      </p:sp>
      <p:pic>
        <p:nvPicPr>
          <p:cNvPr id="4" name="Рисунок 3" descr="0_534ba_94df62ff_XL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830970" y="3069573"/>
            <a:ext cx="1522407" cy="2919747"/>
          </a:xfrm>
          <a:prstGeom prst="rect">
            <a:avLst/>
          </a:prstGeom>
        </p:spPr>
      </p:pic>
      <p:pic>
        <p:nvPicPr>
          <p:cNvPr id="7" name="Picture 10" descr="i153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6487" y="587916"/>
            <a:ext cx="2183971" cy="1938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03596" y="548640"/>
            <a:ext cx="47260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Почта – это учреждение, которое занимается пересылкой почтовых отправлений – писем, газет, журналов, денежных  переводов, бандеролей, посылок. Вся пересылка происходит при помощи транспорта.</a:t>
            </a:r>
          </a:p>
        </p:txBody>
      </p:sp>
      <p:pic>
        <p:nvPicPr>
          <p:cNvPr id="6" name="Рисунок 5" descr="vhod-v-otdelenie-pochty-rossii-gorod-snezhnogorsk-0003588284-preview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703070" y="3819022"/>
            <a:ext cx="3108960" cy="1850258"/>
          </a:xfrm>
          <a:prstGeom prst="rect">
            <a:avLst/>
          </a:prstGeom>
        </p:spPr>
      </p:pic>
      <p:pic>
        <p:nvPicPr>
          <p:cNvPr id="4098" name="Picture 2" descr="C:\Users\family\Desktop\САД 139\2019-2020гг\Для сайта\Апрель\рис презент\Рисунок24 (Копировать).jpg"/>
          <p:cNvPicPr>
            <a:picLocks noChangeAspect="1" noChangeArrowheads="1"/>
          </p:cNvPicPr>
          <p:nvPr/>
        </p:nvPicPr>
        <p:blipFill>
          <a:blip r:embed="rId3" cstate="print"/>
          <a:srcRect l="8043" t="6540" r="13938" b="11415"/>
          <a:stretch>
            <a:fillRect/>
          </a:stretch>
        </p:blipFill>
        <p:spPr bwMode="auto">
          <a:xfrm>
            <a:off x="5966460" y="3063240"/>
            <a:ext cx="2137410" cy="2628900"/>
          </a:xfrm>
          <a:prstGeom prst="rect">
            <a:avLst/>
          </a:prstGeom>
          <a:noFill/>
        </p:spPr>
      </p:pic>
      <p:pic>
        <p:nvPicPr>
          <p:cNvPr id="4099" name="Picture 3" descr="C:\Users\family\Desktop\САД 139\2019-2020гг\Для сайта\Апрель\рис презент\Рисунок18 (Копировать).jpg"/>
          <p:cNvPicPr>
            <a:picLocks noChangeAspect="1" noChangeArrowheads="1"/>
          </p:cNvPicPr>
          <p:nvPr/>
        </p:nvPicPr>
        <p:blipFill>
          <a:blip r:embed="rId4" cstate="print"/>
          <a:srcRect l="8338" t="8017" r="15158" b="13983"/>
          <a:stretch>
            <a:fillRect/>
          </a:stretch>
        </p:blipFill>
        <p:spPr bwMode="auto">
          <a:xfrm>
            <a:off x="891540" y="640080"/>
            <a:ext cx="2263140" cy="2578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71638" y="558265"/>
            <a:ext cx="8027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Почтальон – это  работник почты, доставляющий корреспонденцию (письма, газеты, журналы, извещения на посылки) по адресам.</a:t>
            </a:r>
          </a:p>
        </p:txBody>
      </p:sp>
      <p:pic>
        <p:nvPicPr>
          <p:cNvPr id="8" name="Picture 2" descr="http://player.myshared.ru/6/694253/slides/slide_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5088" y="2051403"/>
            <a:ext cx="2157157" cy="2474877"/>
          </a:xfrm>
          <a:prstGeom prst="rect">
            <a:avLst/>
          </a:prstGeom>
          <a:noFill/>
        </p:spPr>
      </p:pic>
      <p:pic>
        <p:nvPicPr>
          <p:cNvPr id="10" name="Рисунок 9" descr="330423_64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515100" y="2091690"/>
            <a:ext cx="2150599" cy="1831716"/>
          </a:xfrm>
          <a:prstGeom prst="rect">
            <a:avLst/>
          </a:prstGeom>
        </p:spPr>
      </p:pic>
      <p:pic>
        <p:nvPicPr>
          <p:cNvPr id="11266" name="Picture 2" descr="C:\Users\family\Desktop\САД 139\2019-2020гг\Для сайта\Апрель\рис презент\Рисунок39 (Копировать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7253" y="2465388"/>
            <a:ext cx="2794436" cy="3021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6" name="Picture 10" descr="i153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44783" y="580142"/>
            <a:ext cx="2411412" cy="2139950"/>
          </a:xfrm>
          <a:prstGeom prst="rect">
            <a:avLst/>
          </a:prstGeom>
          <a:noFill/>
        </p:spPr>
      </p:pic>
      <p:pic>
        <p:nvPicPr>
          <p:cNvPr id="3074" name="Picture 2" descr="C:\Users\family\Desktop\САД 139\2019-2020гг\Для сайта\Апрель\рис презент\Рисунок28 (Копировать).jpg"/>
          <p:cNvPicPr>
            <a:picLocks noChangeAspect="1" noChangeArrowheads="1"/>
          </p:cNvPicPr>
          <p:nvPr/>
        </p:nvPicPr>
        <p:blipFill>
          <a:blip r:embed="rId3" cstate="print"/>
          <a:srcRect b="49282"/>
          <a:stretch>
            <a:fillRect/>
          </a:stretch>
        </p:blipFill>
        <p:spPr bwMode="auto">
          <a:xfrm>
            <a:off x="689927" y="3539173"/>
            <a:ext cx="3839443" cy="2232977"/>
          </a:xfrm>
          <a:prstGeom prst="rect">
            <a:avLst/>
          </a:prstGeom>
          <a:noFill/>
        </p:spPr>
      </p:pic>
      <p:pic>
        <p:nvPicPr>
          <p:cNvPr id="3075" name="Picture 3" descr="C:\Users\family\Desktop\САД 139\2019-2020гг\Для сайта\Апрель\рис презент\Рисунок41 (Копировать).jpg"/>
          <p:cNvPicPr>
            <a:picLocks noChangeAspect="1" noChangeArrowheads="1"/>
          </p:cNvPicPr>
          <p:nvPr/>
        </p:nvPicPr>
        <p:blipFill>
          <a:blip r:embed="rId4" cstate="print"/>
          <a:srcRect b="50617"/>
          <a:stretch>
            <a:fillRect/>
          </a:stretch>
        </p:blipFill>
        <p:spPr bwMode="auto">
          <a:xfrm>
            <a:off x="4789488" y="819467"/>
            <a:ext cx="3462972" cy="2265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12708" y="269508"/>
            <a:ext cx="587141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наше время, когда у каждого дома есть компьютер, письма и послания можно пересылать с помощью электронной почты.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 descr="Hacker-schicken-gef-schte-Rechnungen-mit-Malware--f630x378-ffffff-C-fe724004-10598576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581898" y="3566877"/>
            <a:ext cx="2931499" cy="2616753"/>
          </a:xfrm>
          <a:prstGeom prst="rect">
            <a:avLst/>
          </a:prstGeom>
        </p:spPr>
      </p:pic>
      <p:pic>
        <p:nvPicPr>
          <p:cNvPr id="6" name="Рисунок 5" descr="resursYandex0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31520" y="1097280"/>
            <a:ext cx="2059588" cy="1771809"/>
          </a:xfrm>
          <a:prstGeom prst="rect">
            <a:avLst/>
          </a:prstGeom>
        </p:spPr>
      </p:pic>
      <p:pic>
        <p:nvPicPr>
          <p:cNvPr id="7" name="Рисунок 6" descr="4168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789420" y="4425168"/>
            <a:ext cx="1565910" cy="1769892"/>
          </a:xfrm>
          <a:prstGeom prst="rect">
            <a:avLst/>
          </a:prstGeom>
        </p:spPr>
      </p:pic>
      <p:pic>
        <p:nvPicPr>
          <p:cNvPr id="12290" name="Picture 2" descr="C:\Users\family\Desktop\САД 139\2019-2020гг\Для сайта\Апрель\рис презент\Рисунок43 (Копировать).jpg"/>
          <p:cNvPicPr>
            <a:picLocks noChangeAspect="1" noChangeArrowheads="1"/>
          </p:cNvPicPr>
          <p:nvPr/>
        </p:nvPicPr>
        <p:blipFill>
          <a:blip r:embed="rId5" cstate="print"/>
          <a:srcRect l="1495" t="2706" r="4286" b="3432"/>
          <a:stretch>
            <a:fillRect/>
          </a:stretch>
        </p:blipFill>
        <p:spPr bwMode="auto">
          <a:xfrm>
            <a:off x="5097780" y="1897209"/>
            <a:ext cx="3291840" cy="19775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95149" y="317634"/>
            <a:ext cx="6246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Что можно переслать по почте?</a:t>
            </a:r>
          </a:p>
          <a:p>
            <a:endParaRPr lang="ru-RU" dirty="0"/>
          </a:p>
        </p:txBody>
      </p:sp>
      <p:pic>
        <p:nvPicPr>
          <p:cNvPr id="4" name="Рисунок 3" descr="7933872_question_pop_up_from_box_lg_nwm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57950" y="4434840"/>
            <a:ext cx="2023110" cy="1855907"/>
          </a:xfrm>
          <a:prstGeom prst="rect">
            <a:avLst/>
          </a:prstGeom>
        </p:spPr>
      </p:pic>
      <p:pic>
        <p:nvPicPr>
          <p:cNvPr id="6" name="Рисунок 5" descr="t_1040_1314463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29823" y="1082001"/>
            <a:ext cx="2796006" cy="2013124"/>
          </a:xfrm>
          <a:prstGeom prst="rect">
            <a:avLst/>
          </a:prstGeom>
        </p:spPr>
      </p:pic>
      <p:pic>
        <p:nvPicPr>
          <p:cNvPr id="7" name="Рисунок 6" descr="1366629256_14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510" y="4524165"/>
            <a:ext cx="1899986" cy="1782187"/>
          </a:xfrm>
          <a:prstGeom prst="rect">
            <a:avLst/>
          </a:prstGeom>
        </p:spPr>
      </p:pic>
      <p:pic>
        <p:nvPicPr>
          <p:cNvPr id="9" name="Рисунок 8" descr="eeww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305592">
            <a:off x="6226441" y="1390174"/>
            <a:ext cx="2269660" cy="1699232"/>
          </a:xfrm>
          <a:prstGeom prst="rect">
            <a:avLst/>
          </a:prstGeom>
        </p:spPr>
      </p:pic>
      <p:pic>
        <p:nvPicPr>
          <p:cNvPr id="1026" name="Picture 2" descr="C:\Users\family\Desktop\САД 139\2019-2020гг\Для сайта\Апрель\рис презент\Рисунок34 (Копировать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93073" y="3768090"/>
            <a:ext cx="3010296" cy="2255520"/>
          </a:xfrm>
          <a:prstGeom prst="rect">
            <a:avLst/>
          </a:prstGeom>
          <a:noFill/>
        </p:spPr>
      </p:pic>
      <p:pic>
        <p:nvPicPr>
          <p:cNvPr id="1027" name="Picture 3" descr="C:\Users\family\Desktop\САД 139\2019-2020гг\Для сайта\Апрель\рис презент\Рисунок3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993" y="1286510"/>
            <a:ext cx="149542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75899" y="211756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Для чего нужны письма?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2363017">
            <a:off x="4083619" y="3475990"/>
            <a:ext cx="485775" cy="1355725"/>
          </a:xfrm>
          <a:prstGeom prst="downArrow">
            <a:avLst>
              <a:gd name="adj1" fmla="val 50000"/>
              <a:gd name="adj2" fmla="val 69771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 rot="19732996">
            <a:off x="6615060" y="3475990"/>
            <a:ext cx="485775" cy="1355725"/>
          </a:xfrm>
          <a:prstGeom prst="downArrow">
            <a:avLst>
              <a:gd name="adj1" fmla="val 50000"/>
              <a:gd name="adj2" fmla="val 69771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10" descr="i153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7474" y="1305601"/>
            <a:ext cx="2411412" cy="2139950"/>
          </a:xfrm>
          <a:prstGeom prst="rect">
            <a:avLst/>
          </a:prstGeom>
          <a:noFill/>
        </p:spPr>
      </p:pic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893794" y="4849696"/>
            <a:ext cx="23034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dirty="0"/>
              <a:t>Помогают</a:t>
            </a:r>
          </a:p>
          <a:p>
            <a:r>
              <a:rPr lang="ru-RU" sz="2000" dirty="0"/>
              <a:t> людям</a:t>
            </a:r>
          </a:p>
          <a:p>
            <a:r>
              <a:rPr lang="ru-RU" sz="2000" dirty="0"/>
              <a:t> общаться на</a:t>
            </a:r>
          </a:p>
          <a:p>
            <a:r>
              <a:rPr lang="ru-RU" sz="2000" dirty="0"/>
              <a:t> расстоянии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6482330" y="4791861"/>
            <a:ext cx="18716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Являются</a:t>
            </a:r>
          </a:p>
          <a:p>
            <a:r>
              <a:rPr lang="ru-RU" dirty="0"/>
              <a:t> хранителями</a:t>
            </a:r>
          </a:p>
          <a:p>
            <a:r>
              <a:rPr lang="ru-RU" dirty="0"/>
              <a:t> истории </a:t>
            </a:r>
          </a:p>
          <a:p>
            <a:r>
              <a:rPr lang="ru-RU" dirty="0"/>
              <a:t>человека и </a:t>
            </a:r>
          </a:p>
          <a:p>
            <a:r>
              <a:rPr lang="ru-RU" dirty="0"/>
              <a:t>его семьи</a:t>
            </a:r>
          </a:p>
        </p:txBody>
      </p:sp>
      <p:pic>
        <p:nvPicPr>
          <p:cNvPr id="2051" name="Picture 3" descr="C:\Users\family\Desktop\САД 139\2019-2020гг\Для сайта\Апрель\рис презент\Рисунок37 (Копировать2).jpg"/>
          <p:cNvPicPr>
            <a:picLocks noChangeAspect="1" noChangeArrowheads="1"/>
          </p:cNvPicPr>
          <p:nvPr/>
        </p:nvPicPr>
        <p:blipFill>
          <a:blip r:embed="rId3" cstate="print"/>
          <a:srcRect l="14104" t="23231" r="17324" b="23231"/>
          <a:stretch>
            <a:fillRect/>
          </a:stretch>
        </p:blipFill>
        <p:spPr bwMode="auto">
          <a:xfrm rot="21214832">
            <a:off x="3072087" y="1794981"/>
            <a:ext cx="3094048" cy="2136367"/>
          </a:xfrm>
          <a:prstGeom prst="rect">
            <a:avLst/>
          </a:prstGeom>
          <a:noFill/>
        </p:spPr>
      </p:pic>
      <p:pic>
        <p:nvPicPr>
          <p:cNvPr id="12" name="Рисунок 11" descr="t_1040_131446392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610565">
            <a:off x="4830397" y="1521928"/>
            <a:ext cx="3153780" cy="22707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Рисунок 4" descr="pochta_rossi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04165" y="632861"/>
            <a:ext cx="3168217" cy="15959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2526" y="2868329"/>
            <a:ext cx="4485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Кто стучится в дверь ко мне,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 толстой сумкой на ремне?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Это он, это он,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Ленинградский почтальон!</a:t>
            </a:r>
          </a:p>
        </p:txBody>
      </p:sp>
      <p:pic>
        <p:nvPicPr>
          <p:cNvPr id="9" name="Рисунок 8" descr="postman.gif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12370" y="2035745"/>
            <a:ext cx="2103833" cy="36563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" name="Рисунок 4" descr="pochta_rossi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7260" y="461411"/>
            <a:ext cx="2706472" cy="1363385"/>
          </a:xfrm>
          <a:prstGeom prst="rect">
            <a:avLst/>
          </a:prstGeom>
        </p:spPr>
      </p:pic>
      <p:pic>
        <p:nvPicPr>
          <p:cNvPr id="6" name="Рисунок 5" descr="t_1040_13144639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405522">
            <a:off x="5150223" y="873191"/>
            <a:ext cx="3124090" cy="22493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6420" y="3394257"/>
            <a:ext cx="3026956" cy="21492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2885" y="4401165"/>
            <a:ext cx="2261704" cy="14967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94560" y="263506"/>
            <a:ext cx="63719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Необходимость разговаривать друг с другом появилась у людей в древности. Но как поговоришь, если нужный тебе человек находится очень далеко? В каменном веке информация  передавалась  дымом костров,  ударами в сигнальный барабан, звуками труб.  Позже стали посылать гонцов с устными сообщениями. Такой вестник заучивал «письмо» со слов отправителя, а затем пересказывал его адресату. </a:t>
            </a:r>
          </a:p>
          <a:p>
            <a:r>
              <a:rPr lang="ru-RU" dirty="0"/>
              <a:t> </a:t>
            </a:r>
          </a:p>
        </p:txBody>
      </p:sp>
      <p:pic>
        <p:nvPicPr>
          <p:cNvPr id="4" name="Рисунок 3" descr="barbar2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D7D7D7"/>
              </a:clrFrom>
              <a:clrTo>
                <a:srgbClr val="D7D7D7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3359" y="1095105"/>
            <a:ext cx="1474291" cy="1796685"/>
          </a:xfrm>
          <a:prstGeom prst="rect">
            <a:avLst/>
          </a:prstGeom>
        </p:spPr>
      </p:pic>
      <p:pic>
        <p:nvPicPr>
          <p:cNvPr id="10242" name="Picture 2" descr="C:\Users\family\Desktop\САД 139\2019-2020гг\Для сайта\Апрель\рис презент\Рисунок5 (Копировать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7510" y="3220084"/>
            <a:ext cx="2192020" cy="2774709"/>
          </a:xfrm>
          <a:prstGeom prst="rect">
            <a:avLst/>
          </a:prstGeom>
          <a:noFill/>
        </p:spPr>
      </p:pic>
      <p:pic>
        <p:nvPicPr>
          <p:cNvPr id="10243" name="Picture 3" descr="C:\Users\family\Desktop\САД 139\2019-2020гг\Для сайта\Апрель\рис презент\Рисунок4 (Копировать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6492" y="3413759"/>
            <a:ext cx="2888297" cy="262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family\Desktop\САД 139\2019-2020гг\Для сайта\Апрель\рис презент\Рисунок8 (Копировать).jpg"/>
          <p:cNvPicPr>
            <a:picLocks noChangeAspect="1" noChangeArrowheads="1"/>
          </p:cNvPicPr>
          <p:nvPr/>
        </p:nvPicPr>
        <p:blipFill>
          <a:blip r:embed="rId2" cstate="print"/>
          <a:srcRect b="49967"/>
          <a:stretch>
            <a:fillRect/>
          </a:stretch>
        </p:blipFill>
        <p:spPr bwMode="auto">
          <a:xfrm>
            <a:off x="5367020" y="4167505"/>
            <a:ext cx="3270806" cy="2084705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7" name="Picture 14" descr="13m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8610" y="2277862"/>
            <a:ext cx="1484313" cy="1628775"/>
          </a:xfrm>
          <a:prstGeom prst="rect">
            <a:avLst/>
          </a:prstGeom>
          <a:noFill/>
        </p:spPr>
      </p:pic>
      <p:pic>
        <p:nvPicPr>
          <p:cNvPr id="8" name="Picture 14" descr="13m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3200" y="744036"/>
            <a:ext cx="1484313" cy="1628775"/>
          </a:xfrm>
          <a:prstGeom prst="rect">
            <a:avLst/>
          </a:prstGeom>
          <a:noFill/>
        </p:spPr>
      </p:pic>
      <p:pic>
        <p:nvPicPr>
          <p:cNvPr id="9" name="Picture 12" descr="bird7-16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25809" y="0"/>
            <a:ext cx="5715000" cy="12477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85448" y="616018"/>
            <a:ext cx="60254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После того, как люди научились читать и писать, эта проблема исчезла.  Появилась почтовая связь. Сначала почту перевозили на лошадях, почтовых каретах, использовали  даже почтовых голубей.</a:t>
            </a:r>
          </a:p>
        </p:txBody>
      </p:sp>
      <p:pic>
        <p:nvPicPr>
          <p:cNvPr id="12" name="Picture 17" descr="45ad02ff4d039bef5d4b7a258ba62b22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5800" y="4570162"/>
            <a:ext cx="1296352" cy="1296353"/>
          </a:xfrm>
          <a:prstGeom prst="rect">
            <a:avLst/>
          </a:prstGeom>
          <a:noFill/>
        </p:spPr>
      </p:pic>
      <p:pic>
        <p:nvPicPr>
          <p:cNvPr id="9219" name="Picture 3" descr="C:\Users\family\Desktop\САД 139\2019-2020гг\Для сайта\Апрель\рис презент\Рисунок7 (Копировать).jpg"/>
          <p:cNvPicPr>
            <a:picLocks noChangeAspect="1" noChangeArrowheads="1"/>
          </p:cNvPicPr>
          <p:nvPr/>
        </p:nvPicPr>
        <p:blipFill>
          <a:blip r:embed="rId7" cstate="print"/>
          <a:srcRect b="51001"/>
          <a:stretch>
            <a:fillRect/>
          </a:stretch>
        </p:blipFill>
        <p:spPr bwMode="auto">
          <a:xfrm>
            <a:off x="2396173" y="2409189"/>
            <a:ext cx="3421697" cy="2220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-0.25653 C -0.01164 -0.22091 -0.00382 -0.17094 0.02465 -0.17187 C 0.06597 -0.17187 0.06892 -0.33842 0.11805 -0.33888 C 0.16232 -0.33888 0.13871 -0.19338 0.18125 -0.19385 C 0.22569 -0.19385 0.20121 -0.29956 0.2493 -0.29956 C 0.29201 -0.29956 0.2684 -0.22831 0.30625 -0.22831 C 0.34253 -0.22831 0.32378 -0.28267 0.35711 -0.28267 C 0.37586 -0.28267 0.37708 -0.26787 0.37951 -0.25653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-0.25653 C -0.01164 -0.22091 -0.00382 -0.17094 0.02465 -0.17187 C 0.06597 -0.17187 0.06892 -0.33842 0.11805 -0.33888 C 0.16232 -0.33888 0.13871 -0.19338 0.18125 -0.19385 C 0.22569 -0.19385 0.20121 -0.29956 0.2493 -0.29956 C 0.29201 -0.29956 0.2684 -0.22831 0.30625 -0.22831 C 0.34253 -0.22831 0.32378 -0.28267 0.35711 -0.28267 C 0.37586 -0.28267 0.37708 -0.26787 0.37951 -0.25653 " pathEditMode="relative" rAng="0" ptsTypes="ffffffff">
                                      <p:cBhvr>
                                        <p:cTn id="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3 0.01318 C -0.03507 0.09067 -0.03264 0.1684 -0.01268 0.19662 C 0.00729 0.22484 0.05069 0.18135 0.08264 0.18251 C 0.11458 0.18366 0.14878 0.20726 0.17899 0.20286 C 0.20902 0.19847 0.23993 0.16007 0.26371 0.15591 C 0.2875 0.15174 0.29409 0.17372 0.32135 0.17788 C 0.34843 0.18205 0.39531 0.19176 0.42725 0.18089 C 0.4592 0.17002 0.44739 0.11172 0.51319 0.11195 C 0.57882 0.11219 0.76909 0.17025 0.82257 0.18251 C 0.87569 0.19477 0.83281 0.18644 0.83316 0.18575 C 0.83333 0.18505 0.82916 0.18135 0.825 0.17788 " pathEditMode="relative" rAng="0" ptsTypes="aaaaaaaaaaA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00" y="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8194" name="Picture 2" descr="C:\Users\family\Desktop\САД 139\2019-2020гг\Для сайта\Апрель\рис презент\Рисунок9 (Копировать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0130" y="736445"/>
            <a:ext cx="7280910" cy="5218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96766" y="211757"/>
            <a:ext cx="7883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Почтовые перевозки осуществлялись и по морю — 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 кораблях. </a:t>
            </a:r>
          </a:p>
        </p:txBody>
      </p:sp>
      <p:pic>
        <p:nvPicPr>
          <p:cNvPr id="4" name="Picture 20" descr="aa8038c69473106fd083906eaee650ce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1888" y="4838198"/>
            <a:ext cx="1370012" cy="1068388"/>
          </a:xfrm>
          <a:prstGeom prst="rect">
            <a:avLst/>
          </a:prstGeom>
          <a:noFill/>
        </p:spPr>
      </p:pic>
      <p:pic>
        <p:nvPicPr>
          <p:cNvPr id="5" name="Picture 20" descr="aa8038c69473106fd083906eaee650ce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9882" y="5352748"/>
            <a:ext cx="1370012" cy="1068388"/>
          </a:xfrm>
          <a:prstGeom prst="rect">
            <a:avLst/>
          </a:prstGeom>
          <a:noFill/>
        </p:spPr>
      </p:pic>
      <p:pic>
        <p:nvPicPr>
          <p:cNvPr id="7170" name="Picture 2" descr="C:\Users\family\Desktop\САД 139\2019-2020гг\Для сайта\Апрель\рис презент\Рисунок11 (Копировать).jpg"/>
          <p:cNvPicPr>
            <a:picLocks noChangeAspect="1" noChangeArrowheads="1"/>
          </p:cNvPicPr>
          <p:nvPr/>
        </p:nvPicPr>
        <p:blipFill>
          <a:blip r:embed="rId3" cstate="print"/>
          <a:srcRect b="50567"/>
          <a:stretch>
            <a:fillRect/>
          </a:stretch>
        </p:blipFill>
        <p:spPr bwMode="auto">
          <a:xfrm>
            <a:off x="4171950" y="3778885"/>
            <a:ext cx="3554730" cy="1952468"/>
          </a:xfrm>
          <a:prstGeom prst="rect">
            <a:avLst/>
          </a:prstGeom>
          <a:noFill/>
        </p:spPr>
      </p:pic>
      <p:pic>
        <p:nvPicPr>
          <p:cNvPr id="7171" name="Picture 3" descr="C:\Users\family\Desktop\САД 139\2019-2020гг\Для сайта\Апрель\рис презент\Рисунок10 (Копировать).jpg"/>
          <p:cNvPicPr>
            <a:picLocks noChangeAspect="1" noChangeArrowheads="1"/>
          </p:cNvPicPr>
          <p:nvPr/>
        </p:nvPicPr>
        <p:blipFill>
          <a:blip r:embed="rId4" cstate="print"/>
          <a:srcRect b="50633"/>
          <a:stretch>
            <a:fillRect/>
          </a:stretch>
        </p:blipFill>
        <p:spPr bwMode="auto">
          <a:xfrm>
            <a:off x="503238" y="1368425"/>
            <a:ext cx="3497262" cy="2055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543124" y="259882"/>
            <a:ext cx="39944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Затем почту стали перевозить на машинах,  по железной дороге. Позже количество почты увеличилось и ее стали перевозить самолетом. </a:t>
            </a:r>
          </a:p>
        </p:txBody>
      </p:sp>
      <p:pic>
        <p:nvPicPr>
          <p:cNvPr id="7" name="Picture 10" descr="h07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046" y="4606290"/>
            <a:ext cx="2911155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6" name="Picture 2" descr="C:\Users\family\Desktop\САД 139\2019-2020гг\Для сайта\Апрель\рис презент\Рисунок15 (Копировать).jpg"/>
          <p:cNvPicPr>
            <a:picLocks noChangeAspect="1" noChangeArrowheads="1"/>
          </p:cNvPicPr>
          <p:nvPr/>
        </p:nvPicPr>
        <p:blipFill>
          <a:blip r:embed="rId3" cstate="print"/>
          <a:srcRect b="49983"/>
          <a:stretch>
            <a:fillRect/>
          </a:stretch>
        </p:blipFill>
        <p:spPr bwMode="auto">
          <a:xfrm>
            <a:off x="4665028" y="4590733"/>
            <a:ext cx="3621722" cy="1758703"/>
          </a:xfrm>
          <a:prstGeom prst="rect">
            <a:avLst/>
          </a:prstGeom>
          <a:noFill/>
        </p:spPr>
      </p:pic>
      <p:pic>
        <p:nvPicPr>
          <p:cNvPr id="6147" name="Picture 3" descr="C:\Users\family\Desktop\САД 139\2019-2020гг\Для сайта\Апрель\рис презент\Рисунок13 (Копировать).jpg"/>
          <p:cNvPicPr>
            <a:picLocks noChangeAspect="1" noChangeArrowheads="1"/>
          </p:cNvPicPr>
          <p:nvPr/>
        </p:nvPicPr>
        <p:blipFill>
          <a:blip r:embed="rId4" cstate="print"/>
          <a:srcRect l="6667" t="7983" r="13809" b="16417"/>
          <a:stretch>
            <a:fillRect/>
          </a:stretch>
        </p:blipFill>
        <p:spPr bwMode="auto">
          <a:xfrm>
            <a:off x="4997722" y="2011680"/>
            <a:ext cx="3014708" cy="2274570"/>
          </a:xfrm>
          <a:prstGeom prst="rect">
            <a:avLst/>
          </a:prstGeom>
          <a:noFill/>
        </p:spPr>
      </p:pic>
      <p:pic>
        <p:nvPicPr>
          <p:cNvPr id="6148" name="Picture 4" descr="C:\Users\family\Desktop\САД 139\2019-2020гг\Для сайта\Апрель\рис презент\Рисунок12 (Копировать).jpg"/>
          <p:cNvPicPr>
            <a:picLocks noChangeAspect="1" noChangeArrowheads="1"/>
          </p:cNvPicPr>
          <p:nvPr/>
        </p:nvPicPr>
        <p:blipFill>
          <a:blip r:embed="rId5" cstate="print"/>
          <a:srcRect b="49967"/>
          <a:stretch>
            <a:fillRect/>
          </a:stretch>
        </p:blipFill>
        <p:spPr bwMode="auto">
          <a:xfrm>
            <a:off x="739458" y="1287145"/>
            <a:ext cx="3192462" cy="2366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80085" y="308008"/>
            <a:ext cx="57366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С изобретением телеграфа, телефона, почтовая связь не утратила своей важной роли, и всё также остаётся одним из важных средств связи между людьми. Каждый день миллионы людей отправляют и получают по почте письма, посылки и бандероли, денежные переводы, газеты и журналы.</a:t>
            </a:r>
          </a:p>
        </p:txBody>
      </p:sp>
      <p:pic>
        <p:nvPicPr>
          <p:cNvPr id="5" name="Picture 18" descr="a7634913b9fbe0f9b1118ec6736d7aa3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7746" y="525914"/>
            <a:ext cx="1944688" cy="16684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70021" y="4918509"/>
            <a:ext cx="4668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Телеграф – система связи для передачи сообщений при помощи электрических сигналов</a:t>
            </a:r>
          </a:p>
        </p:txBody>
      </p:sp>
      <p:pic>
        <p:nvPicPr>
          <p:cNvPr id="5122" name="Picture 2" descr="C:\Users\family\Desktop\САД 139\2019-2020гг\Для сайта\Апрель\рис презент\Рисунок21 (Копировать).jpg"/>
          <p:cNvPicPr>
            <a:picLocks noChangeAspect="1" noChangeArrowheads="1"/>
          </p:cNvPicPr>
          <p:nvPr/>
        </p:nvPicPr>
        <p:blipFill>
          <a:blip r:embed="rId4" cstate="print"/>
          <a:srcRect b="48783"/>
          <a:stretch>
            <a:fillRect/>
          </a:stretch>
        </p:blipFill>
        <p:spPr bwMode="auto">
          <a:xfrm>
            <a:off x="5147309" y="2773363"/>
            <a:ext cx="3298087" cy="2724467"/>
          </a:xfrm>
          <a:prstGeom prst="rect">
            <a:avLst/>
          </a:prstGeom>
          <a:noFill/>
        </p:spPr>
      </p:pic>
      <p:pic>
        <p:nvPicPr>
          <p:cNvPr id="5123" name="Picture 3" descr="C:\Users\family\Desktop\САД 139\2019-2020гг\Для сайта\Апрель\рис презент\Рисунок16 (Копировать).jpg"/>
          <p:cNvPicPr>
            <a:picLocks noChangeAspect="1" noChangeArrowheads="1"/>
          </p:cNvPicPr>
          <p:nvPr/>
        </p:nvPicPr>
        <p:blipFill>
          <a:blip r:embed="rId5" cstate="print"/>
          <a:srcRect b="50033"/>
          <a:stretch>
            <a:fillRect/>
          </a:stretch>
        </p:blipFill>
        <p:spPr bwMode="auto">
          <a:xfrm>
            <a:off x="965200" y="2785745"/>
            <a:ext cx="3320120" cy="2140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e8e136e2a28ac3dd26ee0f94cd6165e57bf65c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316</TotalTime>
  <Words>314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family</cp:lastModifiedBy>
  <cp:revision>55</cp:revision>
  <dcterms:created xsi:type="dcterms:W3CDTF">2013-02-13T04:37:02Z</dcterms:created>
  <dcterms:modified xsi:type="dcterms:W3CDTF">2020-04-20T16:02:01Z</dcterms:modified>
</cp:coreProperties>
</file>