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292" r:id="rId4"/>
    <p:sldId id="293" r:id="rId5"/>
    <p:sldId id="290" r:id="rId6"/>
    <p:sldId id="258" r:id="rId7"/>
    <p:sldId id="257" r:id="rId8"/>
    <p:sldId id="271" r:id="rId9"/>
    <p:sldId id="273" r:id="rId10"/>
    <p:sldId id="276" r:id="rId11"/>
    <p:sldId id="278" r:id="rId12"/>
    <p:sldId id="287" r:id="rId13"/>
    <p:sldId id="262" r:id="rId14"/>
    <p:sldId id="261" r:id="rId15"/>
    <p:sldId id="288" r:id="rId16"/>
    <p:sldId id="266" r:id="rId17"/>
    <p:sldId id="289" r:id="rId18"/>
    <p:sldId id="281" r:id="rId19"/>
    <p:sldId id="282" r:id="rId20"/>
    <p:sldId id="283" r:id="rId21"/>
    <p:sldId id="284" r:id="rId22"/>
    <p:sldId id="268" r:id="rId23"/>
    <p:sldId id="285" r:id="rId24"/>
    <p:sldId id="26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CC"/>
    <a:srgbClr val="66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1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83769-DF7D-402F-97DC-5C6CF33CDA3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66A4B3-D04C-4366-A87F-2E0369310F37}">
      <dgm:prSet phldrT="[Текст]"/>
      <dgm:spPr>
        <a:ln w="38100">
          <a:solidFill>
            <a:srgbClr val="7030A0"/>
          </a:solidFill>
        </a:ln>
      </dgm:spPr>
      <dgm:t>
        <a:bodyPr/>
        <a:lstStyle/>
        <a:p>
          <a:r>
            <a:rPr lang="ru-RU" b="1" dirty="0" smtClean="0">
              <a:solidFill>
                <a:schemeClr val="bg1">
                  <a:lumMod val="25000"/>
                </a:schemeClr>
              </a:solidFill>
            </a:rPr>
            <a:t>ФГОС ДО</a:t>
          </a:r>
          <a:endParaRPr lang="ru-RU" b="1" dirty="0">
            <a:solidFill>
              <a:schemeClr val="bg1">
                <a:lumMod val="25000"/>
              </a:schemeClr>
            </a:solidFill>
          </a:endParaRPr>
        </a:p>
      </dgm:t>
    </dgm:pt>
    <dgm:pt modelId="{19461848-E20A-4807-A991-3E8E28DA2EA4}" type="parTrans" cxnId="{98D772BA-1A82-47F0-B8FF-18628D1075D5}">
      <dgm:prSet/>
      <dgm:spPr/>
      <dgm:t>
        <a:bodyPr/>
        <a:lstStyle/>
        <a:p>
          <a:endParaRPr lang="ru-RU"/>
        </a:p>
      </dgm:t>
    </dgm:pt>
    <dgm:pt modelId="{C245F09B-B88C-4FD4-B063-B14111E75435}" type="sibTrans" cxnId="{98D772BA-1A82-47F0-B8FF-18628D1075D5}">
      <dgm:prSet/>
      <dgm:spPr/>
      <dgm:t>
        <a:bodyPr/>
        <a:lstStyle/>
        <a:p>
          <a:endParaRPr lang="ru-RU"/>
        </a:p>
      </dgm:t>
    </dgm:pt>
    <dgm:pt modelId="{A6061B29-BE02-4536-A8D8-2898EDFF8AB1}">
      <dgm:prSet phldrT="[Текст]" custT="1"/>
      <dgm:spPr>
        <a:ln w="38100">
          <a:solidFill>
            <a:srgbClr val="7030A0"/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П.1.3.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В Стандарте учитываются:</a:t>
          </a:r>
        </a:p>
        <a:p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1) индивидуальные потребности ребенка, связанные с его жизненной ситуацией и состоянием здоровья, определяющие особые условия получения им образования (далее - особые образовательные потребности), индивидуальные потребности отдельных категорий детей, в том числе с ограниченными возможностями здоровья;</a:t>
          </a:r>
          <a:endParaRPr lang="ru-RU" sz="1000" b="1" dirty="0">
            <a:solidFill>
              <a:schemeClr val="bg1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F02BCC-7909-41AF-BCBD-DEB1FFD47DE1}" type="parTrans" cxnId="{F500CB51-16DE-43FE-AC15-2C1F185588E5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870F71C8-834B-42E7-90BD-23C3B3A27862}" type="sibTrans" cxnId="{F500CB51-16DE-43FE-AC15-2C1F185588E5}">
      <dgm:prSet/>
      <dgm:spPr/>
      <dgm:t>
        <a:bodyPr/>
        <a:lstStyle/>
        <a:p>
          <a:endParaRPr lang="ru-RU"/>
        </a:p>
      </dgm:t>
    </dgm:pt>
    <dgm:pt modelId="{AF5566BF-7021-4FC6-9604-048BD58BD271}">
      <dgm:prSet phldrT="[Текст]" custT="1"/>
      <dgm:spPr>
        <a:ln w="38100">
          <a:solidFill>
            <a:srgbClr val="7030A0"/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3.2.8.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Организация должна создавать возможности:</a:t>
          </a:r>
        </a:p>
        <a:p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1)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для предоставления информации о Программе семье и всем заинтересованным лицам, вовлеченным в образовательную деятельность, а также широкой общественности;</a:t>
          </a:r>
        </a:p>
        <a:p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2)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для взрослых по поиску, использованию материалов, обеспечивающих реализацию Программы, в том числе в информационной среде;</a:t>
          </a:r>
        </a:p>
        <a:p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3)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для обсуждения с родителями (законными представителями) детей вопросов, связанных с реализацией Программы.</a:t>
          </a:r>
          <a:endParaRPr lang="ru-RU" sz="1000" b="1" dirty="0">
            <a:solidFill>
              <a:schemeClr val="bg1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A92D27C-A56E-4DD6-ACD9-507C5622540F}" type="parTrans" cxnId="{3341AEF8-9744-42FE-A3AF-4B505370C5F4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10438105-0B14-49EE-8BA7-8B206EF209F7}" type="sibTrans" cxnId="{3341AEF8-9744-42FE-A3AF-4B505370C5F4}">
      <dgm:prSet/>
      <dgm:spPr/>
      <dgm:t>
        <a:bodyPr/>
        <a:lstStyle/>
        <a:p>
          <a:endParaRPr lang="ru-RU"/>
        </a:p>
      </dgm:t>
    </dgm:pt>
    <dgm:pt modelId="{667C34D6-01A9-42EC-A9A1-A67CD5438F66}">
      <dgm:prSet custT="1"/>
      <dgm:spPr>
        <a:ln w="38100">
          <a:solidFill>
            <a:srgbClr val="7030A0"/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П.1.6.</a:t>
          </a:r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Стандарт направлен на решение следующих задач:</a:t>
          </a:r>
        </a:p>
        <a:p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4)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создания благоприятных условий развития детей в соответствии с их возрастными и индивидуальными особенностями и склонностями</a:t>
          </a:r>
          <a:endParaRPr lang="ru-RU" sz="1000" b="1" dirty="0">
            <a:solidFill>
              <a:schemeClr val="bg1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00A913D-78A6-489E-863F-D31D744A5C64}" type="parTrans" cxnId="{2D669661-3158-4B80-AD71-7DFA2CED8EAE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F6D2BE24-BD8B-41B7-9034-96941C3DC202}" type="sibTrans" cxnId="{2D669661-3158-4B80-AD71-7DFA2CED8EAE}">
      <dgm:prSet/>
      <dgm:spPr/>
      <dgm:t>
        <a:bodyPr/>
        <a:lstStyle/>
        <a:p>
          <a:endParaRPr lang="ru-RU"/>
        </a:p>
      </dgm:t>
    </dgm:pt>
    <dgm:pt modelId="{DAA8C5AB-E20E-4868-B9DC-A30993B0A70E}">
      <dgm:prSet custT="1"/>
      <dgm:spPr>
        <a:ln w="38100">
          <a:solidFill>
            <a:srgbClr val="7030A0"/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3.2.3.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Результаты педагогической диагностики (мониторинга) могут использоваться исключительно для решения следующих образовательных задач:</a:t>
          </a:r>
        </a:p>
        <a:p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1)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</a:r>
          <a:endParaRPr lang="ru-RU" sz="1000" b="1" dirty="0">
            <a:solidFill>
              <a:schemeClr val="bg1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61C5305-2B18-4AD5-8D9B-2AA0A8383BFD}" type="parTrans" cxnId="{CFDD69CB-E583-4AB7-A8BD-4B49BB94DECD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104DC27B-0E63-4A82-A704-5A78CA4F293B}" type="sibTrans" cxnId="{CFDD69CB-E583-4AB7-A8BD-4B49BB94DECD}">
      <dgm:prSet/>
      <dgm:spPr/>
      <dgm:t>
        <a:bodyPr/>
        <a:lstStyle/>
        <a:p>
          <a:endParaRPr lang="ru-RU"/>
        </a:p>
      </dgm:t>
    </dgm:pt>
    <dgm:pt modelId="{36A060D2-CA10-4B22-8662-761FAC461C64}">
      <dgm:prSet custT="1"/>
      <dgm:spPr>
        <a:ln w="38100">
          <a:solidFill>
            <a:srgbClr val="7030A0"/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3.2.6.</a:t>
          </a:r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В целях эффективной реализации Программы должны быть созданы условия для:</a:t>
          </a:r>
        </a:p>
        <a:p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2)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консультативной поддержки педагогических работников и родителей (законных представителей) по вопросам образования и охраны здоровья детей, в том числе инклюзивного образования (в случае его организации);</a:t>
          </a:r>
        </a:p>
        <a:p>
          <a:r>
            <a:rPr lang="ru-RU" sz="16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3) </a:t>
          </a:r>
          <a:r>
            <a:rPr lang="ru-RU" sz="1000" b="1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организационно-методического сопровождения процесса реализации Программы, в том числе во взаимодействии со сверстниками и взрослыми.</a:t>
          </a:r>
          <a:endParaRPr lang="ru-RU" sz="1000" b="1" dirty="0">
            <a:solidFill>
              <a:schemeClr val="bg1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20D1C38-FEC3-4102-B0E5-01A851CEDC81}" type="parTrans" cxnId="{21A9677A-12E7-4498-9CC4-B6EABF5DD792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A57E4635-5D7D-4CD7-BDE8-4D2EF7221B5D}" type="sibTrans" cxnId="{21A9677A-12E7-4498-9CC4-B6EABF5DD792}">
      <dgm:prSet/>
      <dgm:spPr/>
      <dgm:t>
        <a:bodyPr/>
        <a:lstStyle/>
        <a:p>
          <a:endParaRPr lang="ru-RU"/>
        </a:p>
      </dgm:t>
    </dgm:pt>
    <dgm:pt modelId="{38D8B300-0715-41A5-B9B8-1417A2708D6E}" type="pres">
      <dgm:prSet presAssocID="{67083769-DF7D-402F-97DC-5C6CF33CDA3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13470B-8DE2-49C6-A299-DFB73AD73F5F}" type="pres">
      <dgm:prSet presAssocID="{E766A4B3-D04C-4366-A87F-2E0369310F37}" presName="root1" presStyleCnt="0"/>
      <dgm:spPr/>
    </dgm:pt>
    <dgm:pt modelId="{AB04C66D-E65E-46E3-9A0C-48D1F5814B32}" type="pres">
      <dgm:prSet presAssocID="{E766A4B3-D04C-4366-A87F-2E0369310F37}" presName="LevelOneTextNode" presStyleLbl="node0" presStyleIdx="0" presStyleCnt="1" custLinFactX="-40236" custLinFactNeighborX="-100000" custLinFactNeighborY="-4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5CC836-EACE-4CB5-9121-20CA4EA25EB9}" type="pres">
      <dgm:prSet presAssocID="{E766A4B3-D04C-4366-A87F-2E0369310F37}" presName="level2hierChild" presStyleCnt="0"/>
      <dgm:spPr/>
    </dgm:pt>
    <dgm:pt modelId="{FFE4020D-6632-4578-8B39-5F9E953E92AB}" type="pres">
      <dgm:prSet presAssocID="{B6F02BCC-7909-41AF-BCBD-DEB1FFD47DE1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C5651C56-9D0E-463E-B1C5-60A5E0B863EF}" type="pres">
      <dgm:prSet presAssocID="{B6F02BCC-7909-41AF-BCBD-DEB1FFD47DE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F2C6582-2386-47CD-BFA5-64CA3D10813C}" type="pres">
      <dgm:prSet presAssocID="{A6061B29-BE02-4536-A8D8-2898EDFF8AB1}" presName="root2" presStyleCnt="0"/>
      <dgm:spPr/>
    </dgm:pt>
    <dgm:pt modelId="{F68CADFD-019F-4754-B533-4C5C8CA2CABB}" type="pres">
      <dgm:prSet presAssocID="{A6061B29-BE02-4536-A8D8-2898EDFF8AB1}" presName="LevelTwoTextNode" presStyleLbl="node2" presStyleIdx="0" presStyleCnt="5" custScaleX="274576" custScaleY="107814" custLinFactNeighborX="735" custLinFactNeighborY="-19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0BFB14-4949-4E89-B30D-519761496194}" type="pres">
      <dgm:prSet presAssocID="{A6061B29-BE02-4536-A8D8-2898EDFF8AB1}" presName="level3hierChild" presStyleCnt="0"/>
      <dgm:spPr/>
    </dgm:pt>
    <dgm:pt modelId="{73482F94-F0E0-4438-9E63-D230B13B14E6}" type="pres">
      <dgm:prSet presAssocID="{800A913D-78A6-489E-863F-D31D744A5C64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D1A21678-E49B-4C4A-8BE6-8E4349EDD53D}" type="pres">
      <dgm:prSet presAssocID="{800A913D-78A6-489E-863F-D31D744A5C6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177AC6E-268B-4818-AC70-1B765BC44472}" type="pres">
      <dgm:prSet presAssocID="{667C34D6-01A9-42EC-A9A1-A67CD5438F66}" presName="root2" presStyleCnt="0"/>
      <dgm:spPr/>
    </dgm:pt>
    <dgm:pt modelId="{D9DC3B4C-AC2C-42A1-AAB0-CF35C5A56B99}" type="pres">
      <dgm:prSet presAssocID="{667C34D6-01A9-42EC-A9A1-A67CD5438F66}" presName="LevelTwoTextNode" presStyleLbl="node2" presStyleIdx="1" presStyleCnt="5" custScaleX="277505" custLinFactNeighborX="1902" custLinFactNeighborY="-17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71B1A5-07E9-408D-A317-152C7745F867}" type="pres">
      <dgm:prSet presAssocID="{667C34D6-01A9-42EC-A9A1-A67CD5438F66}" presName="level3hierChild" presStyleCnt="0"/>
      <dgm:spPr/>
    </dgm:pt>
    <dgm:pt modelId="{2939E513-E920-4416-A06D-1DE4752BA608}" type="pres">
      <dgm:prSet presAssocID="{961C5305-2B18-4AD5-8D9B-2AA0A8383BFD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A6E3414-EF69-4067-BD4B-DD520EF52A68}" type="pres">
      <dgm:prSet presAssocID="{961C5305-2B18-4AD5-8D9B-2AA0A8383BFD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B385DF3-FA1A-47DD-A19C-54B02590A46C}" type="pres">
      <dgm:prSet presAssocID="{DAA8C5AB-E20E-4868-B9DC-A30993B0A70E}" presName="root2" presStyleCnt="0"/>
      <dgm:spPr/>
    </dgm:pt>
    <dgm:pt modelId="{C8922940-5F9A-40BC-8B89-C733B6E267AD}" type="pres">
      <dgm:prSet presAssocID="{DAA8C5AB-E20E-4868-B9DC-A30993B0A70E}" presName="LevelTwoTextNode" presStyleLbl="node2" presStyleIdx="2" presStyleCnt="5" custScaleX="275913" custScaleY="141551" custLinFactNeighborX="1838" custLinFactNeighborY="-241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18BEA3-F078-400D-A5A5-98ECF4573242}" type="pres">
      <dgm:prSet presAssocID="{DAA8C5AB-E20E-4868-B9DC-A30993B0A70E}" presName="level3hierChild" presStyleCnt="0"/>
      <dgm:spPr/>
    </dgm:pt>
    <dgm:pt modelId="{3F9134B5-C7E5-44A1-BEB7-2896D2B9C9E7}" type="pres">
      <dgm:prSet presAssocID="{C20D1C38-FEC3-4102-B0E5-01A851CEDC8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E08A557C-BFD5-49B2-BC0A-B52F324B73C9}" type="pres">
      <dgm:prSet presAssocID="{C20D1C38-FEC3-4102-B0E5-01A851CEDC8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5E7A513-3DEF-4FDF-BD32-ADBE2D20ED58}" type="pres">
      <dgm:prSet presAssocID="{36A060D2-CA10-4B22-8662-761FAC461C64}" presName="root2" presStyleCnt="0"/>
      <dgm:spPr/>
    </dgm:pt>
    <dgm:pt modelId="{2209402C-12DF-414A-9C87-677CDA0A5825}" type="pres">
      <dgm:prSet presAssocID="{36A060D2-CA10-4B22-8662-761FAC461C64}" presName="LevelTwoTextNode" presStyleLbl="node2" presStyleIdx="3" presStyleCnt="5" custScaleX="278343" custScaleY="145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7C732-FC80-407F-83B1-6A5FEBD6E297}" type="pres">
      <dgm:prSet presAssocID="{36A060D2-CA10-4B22-8662-761FAC461C64}" presName="level3hierChild" presStyleCnt="0"/>
      <dgm:spPr/>
    </dgm:pt>
    <dgm:pt modelId="{D58486FE-53B4-4030-A090-67AB9F99FE0C}" type="pres">
      <dgm:prSet presAssocID="{AA92D27C-A56E-4DD6-ACD9-507C5622540F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3FFBB714-E0EC-44BF-8410-DD8FB78D94C1}" type="pres">
      <dgm:prSet presAssocID="{AA92D27C-A56E-4DD6-ACD9-507C5622540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B97CEF61-EB5F-49A8-8F95-C7E5E78B17C4}" type="pres">
      <dgm:prSet presAssocID="{AF5566BF-7021-4FC6-9604-048BD58BD271}" presName="root2" presStyleCnt="0"/>
      <dgm:spPr/>
    </dgm:pt>
    <dgm:pt modelId="{219923EE-7E53-4755-905D-CCE6DFF99C18}" type="pres">
      <dgm:prSet presAssocID="{AF5566BF-7021-4FC6-9604-048BD58BD271}" presName="LevelTwoTextNode" presStyleLbl="node2" presStyleIdx="4" presStyleCnt="5" custScaleX="276507" custScaleY="198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2CB828-190C-433C-8941-173A9A7B8EF0}" type="pres">
      <dgm:prSet presAssocID="{AF5566BF-7021-4FC6-9604-048BD58BD271}" presName="level3hierChild" presStyleCnt="0"/>
      <dgm:spPr/>
    </dgm:pt>
  </dgm:ptLst>
  <dgm:cxnLst>
    <dgm:cxn modelId="{CE946707-8CDB-429C-91BC-A531CA5DA343}" type="presOf" srcId="{B6F02BCC-7909-41AF-BCBD-DEB1FFD47DE1}" destId="{C5651C56-9D0E-463E-B1C5-60A5E0B863EF}" srcOrd="1" destOrd="0" presId="urn:microsoft.com/office/officeart/2008/layout/HorizontalMultiLevelHierarchy"/>
    <dgm:cxn modelId="{8F09D0CB-E198-4F52-A5C2-59C4383815D7}" type="presOf" srcId="{C20D1C38-FEC3-4102-B0E5-01A851CEDC81}" destId="{E08A557C-BFD5-49B2-BC0A-B52F324B73C9}" srcOrd="1" destOrd="0" presId="urn:microsoft.com/office/officeart/2008/layout/HorizontalMultiLevelHierarchy"/>
    <dgm:cxn modelId="{0443DB60-A3DB-4451-AB1D-8FF2E3F0A31F}" type="presOf" srcId="{961C5305-2B18-4AD5-8D9B-2AA0A8383BFD}" destId="{2939E513-E920-4416-A06D-1DE4752BA608}" srcOrd="0" destOrd="0" presId="urn:microsoft.com/office/officeart/2008/layout/HorizontalMultiLevelHierarchy"/>
    <dgm:cxn modelId="{3169C6C2-43AB-4BDC-AFA4-7E39D3F9F506}" type="presOf" srcId="{AF5566BF-7021-4FC6-9604-048BD58BD271}" destId="{219923EE-7E53-4755-905D-CCE6DFF99C18}" srcOrd="0" destOrd="0" presId="urn:microsoft.com/office/officeart/2008/layout/HorizontalMultiLevelHierarchy"/>
    <dgm:cxn modelId="{5B1F7B02-DFCF-4764-9789-0650FDE1822D}" type="presOf" srcId="{667C34D6-01A9-42EC-A9A1-A67CD5438F66}" destId="{D9DC3B4C-AC2C-42A1-AAB0-CF35C5A56B99}" srcOrd="0" destOrd="0" presId="urn:microsoft.com/office/officeart/2008/layout/HorizontalMultiLevelHierarchy"/>
    <dgm:cxn modelId="{355A092E-D4D8-47CB-A95F-7761C2275F50}" type="presOf" srcId="{AA92D27C-A56E-4DD6-ACD9-507C5622540F}" destId="{D58486FE-53B4-4030-A090-67AB9F99FE0C}" srcOrd="0" destOrd="0" presId="urn:microsoft.com/office/officeart/2008/layout/HorizontalMultiLevelHierarchy"/>
    <dgm:cxn modelId="{21A9677A-12E7-4498-9CC4-B6EABF5DD792}" srcId="{E766A4B3-D04C-4366-A87F-2E0369310F37}" destId="{36A060D2-CA10-4B22-8662-761FAC461C64}" srcOrd="3" destOrd="0" parTransId="{C20D1C38-FEC3-4102-B0E5-01A851CEDC81}" sibTransId="{A57E4635-5D7D-4CD7-BDE8-4D2EF7221B5D}"/>
    <dgm:cxn modelId="{F500CB51-16DE-43FE-AC15-2C1F185588E5}" srcId="{E766A4B3-D04C-4366-A87F-2E0369310F37}" destId="{A6061B29-BE02-4536-A8D8-2898EDFF8AB1}" srcOrd="0" destOrd="0" parTransId="{B6F02BCC-7909-41AF-BCBD-DEB1FFD47DE1}" sibTransId="{870F71C8-834B-42E7-90BD-23C3B3A27862}"/>
    <dgm:cxn modelId="{B63FDCBD-1B55-4674-B014-E693DF412A5B}" type="presOf" srcId="{800A913D-78A6-489E-863F-D31D744A5C64}" destId="{73482F94-F0E0-4438-9E63-D230B13B14E6}" srcOrd="0" destOrd="0" presId="urn:microsoft.com/office/officeart/2008/layout/HorizontalMultiLevelHierarchy"/>
    <dgm:cxn modelId="{3341AEF8-9744-42FE-A3AF-4B505370C5F4}" srcId="{E766A4B3-D04C-4366-A87F-2E0369310F37}" destId="{AF5566BF-7021-4FC6-9604-048BD58BD271}" srcOrd="4" destOrd="0" parTransId="{AA92D27C-A56E-4DD6-ACD9-507C5622540F}" sibTransId="{10438105-0B14-49EE-8BA7-8B206EF209F7}"/>
    <dgm:cxn modelId="{2D669661-3158-4B80-AD71-7DFA2CED8EAE}" srcId="{E766A4B3-D04C-4366-A87F-2E0369310F37}" destId="{667C34D6-01A9-42EC-A9A1-A67CD5438F66}" srcOrd="1" destOrd="0" parTransId="{800A913D-78A6-489E-863F-D31D744A5C64}" sibTransId="{F6D2BE24-BD8B-41B7-9034-96941C3DC202}"/>
    <dgm:cxn modelId="{C9DBF026-46D9-42CF-B5AF-6991288B30FC}" type="presOf" srcId="{AA92D27C-A56E-4DD6-ACD9-507C5622540F}" destId="{3FFBB714-E0EC-44BF-8410-DD8FB78D94C1}" srcOrd="1" destOrd="0" presId="urn:microsoft.com/office/officeart/2008/layout/HorizontalMultiLevelHierarchy"/>
    <dgm:cxn modelId="{2680C52A-4B75-497A-9522-6F54E4004482}" type="presOf" srcId="{800A913D-78A6-489E-863F-D31D744A5C64}" destId="{D1A21678-E49B-4C4A-8BE6-8E4349EDD53D}" srcOrd="1" destOrd="0" presId="urn:microsoft.com/office/officeart/2008/layout/HorizontalMultiLevelHierarchy"/>
    <dgm:cxn modelId="{4F5A2600-3829-4445-BC2E-5CA9CE3B5275}" type="presOf" srcId="{67083769-DF7D-402F-97DC-5C6CF33CDA3A}" destId="{38D8B300-0715-41A5-B9B8-1417A2708D6E}" srcOrd="0" destOrd="0" presId="urn:microsoft.com/office/officeart/2008/layout/HorizontalMultiLevelHierarchy"/>
    <dgm:cxn modelId="{50742D8C-185A-4E26-B94F-5C7E2F27185D}" type="presOf" srcId="{DAA8C5AB-E20E-4868-B9DC-A30993B0A70E}" destId="{C8922940-5F9A-40BC-8B89-C733B6E267AD}" srcOrd="0" destOrd="0" presId="urn:microsoft.com/office/officeart/2008/layout/HorizontalMultiLevelHierarchy"/>
    <dgm:cxn modelId="{38AAD6D7-CCE5-49DC-AD9F-153E039FE0AB}" type="presOf" srcId="{36A060D2-CA10-4B22-8662-761FAC461C64}" destId="{2209402C-12DF-414A-9C87-677CDA0A5825}" srcOrd="0" destOrd="0" presId="urn:microsoft.com/office/officeart/2008/layout/HorizontalMultiLevelHierarchy"/>
    <dgm:cxn modelId="{9AF5A0BC-20EE-4D9D-9BA2-C3CBADD0B3C1}" type="presOf" srcId="{B6F02BCC-7909-41AF-BCBD-DEB1FFD47DE1}" destId="{FFE4020D-6632-4578-8B39-5F9E953E92AB}" srcOrd="0" destOrd="0" presId="urn:microsoft.com/office/officeart/2008/layout/HorizontalMultiLevelHierarchy"/>
    <dgm:cxn modelId="{D64C00C1-5EFD-48A3-B8DD-661DE9008BC6}" type="presOf" srcId="{C20D1C38-FEC3-4102-B0E5-01A851CEDC81}" destId="{3F9134B5-C7E5-44A1-BEB7-2896D2B9C9E7}" srcOrd="0" destOrd="0" presId="urn:microsoft.com/office/officeart/2008/layout/HorizontalMultiLevelHierarchy"/>
    <dgm:cxn modelId="{CFDD69CB-E583-4AB7-A8BD-4B49BB94DECD}" srcId="{E766A4B3-D04C-4366-A87F-2E0369310F37}" destId="{DAA8C5AB-E20E-4868-B9DC-A30993B0A70E}" srcOrd="2" destOrd="0" parTransId="{961C5305-2B18-4AD5-8D9B-2AA0A8383BFD}" sibTransId="{104DC27B-0E63-4A82-A704-5A78CA4F293B}"/>
    <dgm:cxn modelId="{DE36024C-7DE9-4E5D-9D93-2CF008418C2F}" type="presOf" srcId="{A6061B29-BE02-4536-A8D8-2898EDFF8AB1}" destId="{F68CADFD-019F-4754-B533-4C5C8CA2CABB}" srcOrd="0" destOrd="0" presId="urn:microsoft.com/office/officeart/2008/layout/HorizontalMultiLevelHierarchy"/>
    <dgm:cxn modelId="{98D772BA-1A82-47F0-B8FF-18628D1075D5}" srcId="{67083769-DF7D-402F-97DC-5C6CF33CDA3A}" destId="{E766A4B3-D04C-4366-A87F-2E0369310F37}" srcOrd="0" destOrd="0" parTransId="{19461848-E20A-4807-A991-3E8E28DA2EA4}" sibTransId="{C245F09B-B88C-4FD4-B063-B14111E75435}"/>
    <dgm:cxn modelId="{55B15EDF-F864-4E43-BF46-BF1A422D4DD9}" type="presOf" srcId="{961C5305-2B18-4AD5-8D9B-2AA0A8383BFD}" destId="{6A6E3414-EF69-4067-BD4B-DD520EF52A68}" srcOrd="1" destOrd="0" presId="urn:microsoft.com/office/officeart/2008/layout/HorizontalMultiLevelHierarchy"/>
    <dgm:cxn modelId="{BAE7D0EB-06EE-467C-8085-6BEBA4CF73DB}" type="presOf" srcId="{E766A4B3-D04C-4366-A87F-2E0369310F37}" destId="{AB04C66D-E65E-46E3-9A0C-48D1F5814B32}" srcOrd="0" destOrd="0" presId="urn:microsoft.com/office/officeart/2008/layout/HorizontalMultiLevelHierarchy"/>
    <dgm:cxn modelId="{44B8182B-1520-48A2-A9BC-3D2767D86317}" type="presParOf" srcId="{38D8B300-0715-41A5-B9B8-1417A2708D6E}" destId="{7613470B-8DE2-49C6-A299-DFB73AD73F5F}" srcOrd="0" destOrd="0" presId="urn:microsoft.com/office/officeart/2008/layout/HorizontalMultiLevelHierarchy"/>
    <dgm:cxn modelId="{CC9E3EA0-0748-4C4C-9A24-F125B55465CB}" type="presParOf" srcId="{7613470B-8DE2-49C6-A299-DFB73AD73F5F}" destId="{AB04C66D-E65E-46E3-9A0C-48D1F5814B32}" srcOrd="0" destOrd="0" presId="urn:microsoft.com/office/officeart/2008/layout/HorizontalMultiLevelHierarchy"/>
    <dgm:cxn modelId="{A424764D-38A6-4446-AA4A-458F0A70FF26}" type="presParOf" srcId="{7613470B-8DE2-49C6-A299-DFB73AD73F5F}" destId="{F85CC836-EACE-4CB5-9121-20CA4EA25EB9}" srcOrd="1" destOrd="0" presId="urn:microsoft.com/office/officeart/2008/layout/HorizontalMultiLevelHierarchy"/>
    <dgm:cxn modelId="{A9F72549-99DE-461E-83B6-6594FC10A345}" type="presParOf" srcId="{F85CC836-EACE-4CB5-9121-20CA4EA25EB9}" destId="{FFE4020D-6632-4578-8B39-5F9E953E92AB}" srcOrd="0" destOrd="0" presId="urn:microsoft.com/office/officeart/2008/layout/HorizontalMultiLevelHierarchy"/>
    <dgm:cxn modelId="{92E8A060-A4CD-4623-8BFB-C5A5BF5ACCB7}" type="presParOf" srcId="{FFE4020D-6632-4578-8B39-5F9E953E92AB}" destId="{C5651C56-9D0E-463E-B1C5-60A5E0B863EF}" srcOrd="0" destOrd="0" presId="urn:microsoft.com/office/officeart/2008/layout/HorizontalMultiLevelHierarchy"/>
    <dgm:cxn modelId="{138500F4-087F-473B-9C57-4EB26ECE93C8}" type="presParOf" srcId="{F85CC836-EACE-4CB5-9121-20CA4EA25EB9}" destId="{1F2C6582-2386-47CD-BFA5-64CA3D10813C}" srcOrd="1" destOrd="0" presId="urn:microsoft.com/office/officeart/2008/layout/HorizontalMultiLevelHierarchy"/>
    <dgm:cxn modelId="{AD31EDEC-5EF0-4E2A-B838-8D32767043FF}" type="presParOf" srcId="{1F2C6582-2386-47CD-BFA5-64CA3D10813C}" destId="{F68CADFD-019F-4754-B533-4C5C8CA2CABB}" srcOrd="0" destOrd="0" presId="urn:microsoft.com/office/officeart/2008/layout/HorizontalMultiLevelHierarchy"/>
    <dgm:cxn modelId="{F30483FB-0633-43ED-8315-AD4A0E28B85E}" type="presParOf" srcId="{1F2C6582-2386-47CD-BFA5-64CA3D10813C}" destId="{450BFB14-4949-4E89-B30D-519761496194}" srcOrd="1" destOrd="0" presId="urn:microsoft.com/office/officeart/2008/layout/HorizontalMultiLevelHierarchy"/>
    <dgm:cxn modelId="{8F475FE2-6E64-43FD-BE16-619260640125}" type="presParOf" srcId="{F85CC836-EACE-4CB5-9121-20CA4EA25EB9}" destId="{73482F94-F0E0-4438-9E63-D230B13B14E6}" srcOrd="2" destOrd="0" presId="urn:microsoft.com/office/officeart/2008/layout/HorizontalMultiLevelHierarchy"/>
    <dgm:cxn modelId="{772AC3F5-D990-4BA9-B02B-9E36B4A030F5}" type="presParOf" srcId="{73482F94-F0E0-4438-9E63-D230B13B14E6}" destId="{D1A21678-E49B-4C4A-8BE6-8E4349EDD53D}" srcOrd="0" destOrd="0" presId="urn:microsoft.com/office/officeart/2008/layout/HorizontalMultiLevelHierarchy"/>
    <dgm:cxn modelId="{00C9B208-022F-4F28-82E0-0E5173BBFCA8}" type="presParOf" srcId="{F85CC836-EACE-4CB5-9121-20CA4EA25EB9}" destId="{4177AC6E-268B-4818-AC70-1B765BC44472}" srcOrd="3" destOrd="0" presId="urn:microsoft.com/office/officeart/2008/layout/HorizontalMultiLevelHierarchy"/>
    <dgm:cxn modelId="{AE9B2135-BAE1-4D86-AF33-8AB33E20F316}" type="presParOf" srcId="{4177AC6E-268B-4818-AC70-1B765BC44472}" destId="{D9DC3B4C-AC2C-42A1-AAB0-CF35C5A56B99}" srcOrd="0" destOrd="0" presId="urn:microsoft.com/office/officeart/2008/layout/HorizontalMultiLevelHierarchy"/>
    <dgm:cxn modelId="{054F39C9-AB80-481A-BDCD-F0F2A8F3DB8D}" type="presParOf" srcId="{4177AC6E-268B-4818-AC70-1B765BC44472}" destId="{4F71B1A5-07E9-408D-A317-152C7745F867}" srcOrd="1" destOrd="0" presId="urn:microsoft.com/office/officeart/2008/layout/HorizontalMultiLevelHierarchy"/>
    <dgm:cxn modelId="{FAC3F547-66A1-42C4-9401-A28CBB106FA4}" type="presParOf" srcId="{F85CC836-EACE-4CB5-9121-20CA4EA25EB9}" destId="{2939E513-E920-4416-A06D-1DE4752BA608}" srcOrd="4" destOrd="0" presId="urn:microsoft.com/office/officeart/2008/layout/HorizontalMultiLevelHierarchy"/>
    <dgm:cxn modelId="{0D8234BC-CF75-4EA4-AC45-179DC59DF81D}" type="presParOf" srcId="{2939E513-E920-4416-A06D-1DE4752BA608}" destId="{6A6E3414-EF69-4067-BD4B-DD520EF52A68}" srcOrd="0" destOrd="0" presId="urn:microsoft.com/office/officeart/2008/layout/HorizontalMultiLevelHierarchy"/>
    <dgm:cxn modelId="{9AE0095F-B76F-4BB8-B392-F6498377F146}" type="presParOf" srcId="{F85CC836-EACE-4CB5-9121-20CA4EA25EB9}" destId="{BB385DF3-FA1A-47DD-A19C-54B02590A46C}" srcOrd="5" destOrd="0" presId="urn:microsoft.com/office/officeart/2008/layout/HorizontalMultiLevelHierarchy"/>
    <dgm:cxn modelId="{CF8016DA-AC67-4053-AEF7-4A8D4806A12D}" type="presParOf" srcId="{BB385DF3-FA1A-47DD-A19C-54B02590A46C}" destId="{C8922940-5F9A-40BC-8B89-C733B6E267AD}" srcOrd="0" destOrd="0" presId="urn:microsoft.com/office/officeart/2008/layout/HorizontalMultiLevelHierarchy"/>
    <dgm:cxn modelId="{074BC110-B9C1-4249-A2D0-CC15768A27F0}" type="presParOf" srcId="{BB385DF3-FA1A-47DD-A19C-54B02590A46C}" destId="{B818BEA3-F078-400D-A5A5-98ECF4573242}" srcOrd="1" destOrd="0" presId="urn:microsoft.com/office/officeart/2008/layout/HorizontalMultiLevelHierarchy"/>
    <dgm:cxn modelId="{3E163FFE-1D87-4FB4-BC42-94D17F983711}" type="presParOf" srcId="{F85CC836-EACE-4CB5-9121-20CA4EA25EB9}" destId="{3F9134B5-C7E5-44A1-BEB7-2896D2B9C9E7}" srcOrd="6" destOrd="0" presId="urn:microsoft.com/office/officeart/2008/layout/HorizontalMultiLevelHierarchy"/>
    <dgm:cxn modelId="{1CA32614-7981-4AC6-801E-AF033692A056}" type="presParOf" srcId="{3F9134B5-C7E5-44A1-BEB7-2896D2B9C9E7}" destId="{E08A557C-BFD5-49B2-BC0A-B52F324B73C9}" srcOrd="0" destOrd="0" presId="urn:microsoft.com/office/officeart/2008/layout/HorizontalMultiLevelHierarchy"/>
    <dgm:cxn modelId="{1EDFA353-9A5D-4F24-96A4-6AE7F5960EE8}" type="presParOf" srcId="{F85CC836-EACE-4CB5-9121-20CA4EA25EB9}" destId="{F5E7A513-3DEF-4FDF-BD32-ADBE2D20ED58}" srcOrd="7" destOrd="0" presId="urn:microsoft.com/office/officeart/2008/layout/HorizontalMultiLevelHierarchy"/>
    <dgm:cxn modelId="{8B388E6B-4054-4C1F-B7EC-F8CAB08143CD}" type="presParOf" srcId="{F5E7A513-3DEF-4FDF-BD32-ADBE2D20ED58}" destId="{2209402C-12DF-414A-9C87-677CDA0A5825}" srcOrd="0" destOrd="0" presId="urn:microsoft.com/office/officeart/2008/layout/HorizontalMultiLevelHierarchy"/>
    <dgm:cxn modelId="{E78212F5-50D1-4C0A-95A9-2349B8A9C66E}" type="presParOf" srcId="{F5E7A513-3DEF-4FDF-BD32-ADBE2D20ED58}" destId="{B477C732-FC80-407F-83B1-6A5FEBD6E297}" srcOrd="1" destOrd="0" presId="urn:microsoft.com/office/officeart/2008/layout/HorizontalMultiLevelHierarchy"/>
    <dgm:cxn modelId="{CE4E4193-3063-4976-B99C-C98E9E491B65}" type="presParOf" srcId="{F85CC836-EACE-4CB5-9121-20CA4EA25EB9}" destId="{D58486FE-53B4-4030-A090-67AB9F99FE0C}" srcOrd="8" destOrd="0" presId="urn:microsoft.com/office/officeart/2008/layout/HorizontalMultiLevelHierarchy"/>
    <dgm:cxn modelId="{44E45117-C90B-418B-8693-2910C6E04AEE}" type="presParOf" srcId="{D58486FE-53B4-4030-A090-67AB9F99FE0C}" destId="{3FFBB714-E0EC-44BF-8410-DD8FB78D94C1}" srcOrd="0" destOrd="0" presId="urn:microsoft.com/office/officeart/2008/layout/HorizontalMultiLevelHierarchy"/>
    <dgm:cxn modelId="{D786A5CF-F519-43A1-9BA8-35566D6F51BE}" type="presParOf" srcId="{F85CC836-EACE-4CB5-9121-20CA4EA25EB9}" destId="{B97CEF61-EB5F-49A8-8F95-C7E5E78B17C4}" srcOrd="9" destOrd="0" presId="urn:microsoft.com/office/officeart/2008/layout/HorizontalMultiLevelHierarchy"/>
    <dgm:cxn modelId="{FA7160CB-FA90-4CEC-BED7-8D48AB04D554}" type="presParOf" srcId="{B97CEF61-EB5F-49A8-8F95-C7E5E78B17C4}" destId="{219923EE-7E53-4755-905D-CCE6DFF99C18}" srcOrd="0" destOrd="0" presId="urn:microsoft.com/office/officeart/2008/layout/HorizontalMultiLevelHierarchy"/>
    <dgm:cxn modelId="{B6DDC927-3A10-4EF3-8257-7B1A14D774E8}" type="presParOf" srcId="{B97CEF61-EB5F-49A8-8F95-C7E5E78B17C4}" destId="{E32CB828-190C-433C-8941-173A9A7B8E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486FE-53B4-4030-A090-67AB9F99FE0C}">
      <dsp:nvSpPr>
        <dsp:cNvPr id="0" name=""/>
        <dsp:cNvSpPr/>
      </dsp:nvSpPr>
      <dsp:spPr>
        <a:xfrm>
          <a:off x="765981" y="2971932"/>
          <a:ext cx="510755" cy="2454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377" y="0"/>
              </a:lnTo>
              <a:lnTo>
                <a:pt x="255377" y="2454330"/>
              </a:lnTo>
              <a:lnTo>
                <a:pt x="510755" y="2454330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58686" y="4136424"/>
        <a:ext cx="125345" cy="125345"/>
      </dsp:txXfrm>
    </dsp:sp>
    <dsp:sp modelId="{3F9134B5-C7E5-44A1-BEB7-2896D2B9C9E7}">
      <dsp:nvSpPr>
        <dsp:cNvPr id="0" name=""/>
        <dsp:cNvSpPr/>
      </dsp:nvSpPr>
      <dsp:spPr>
        <a:xfrm>
          <a:off x="765981" y="2971932"/>
          <a:ext cx="510755" cy="945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377" y="0"/>
              </a:lnTo>
              <a:lnTo>
                <a:pt x="255377" y="945097"/>
              </a:lnTo>
              <a:lnTo>
                <a:pt x="510755" y="945097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94502" y="3417623"/>
        <a:ext cx="53714" cy="53714"/>
      </dsp:txXfrm>
    </dsp:sp>
    <dsp:sp modelId="{2939E513-E920-4416-A06D-1DE4752BA608}">
      <dsp:nvSpPr>
        <dsp:cNvPr id="0" name=""/>
        <dsp:cNvSpPr/>
      </dsp:nvSpPr>
      <dsp:spPr>
        <a:xfrm>
          <a:off x="765981" y="2443046"/>
          <a:ext cx="556934" cy="528885"/>
        </a:xfrm>
        <a:custGeom>
          <a:avLst/>
          <a:gdLst/>
          <a:ahLst/>
          <a:cxnLst/>
          <a:rect l="0" t="0" r="0" b="0"/>
          <a:pathLst>
            <a:path>
              <a:moveTo>
                <a:pt x="0" y="528885"/>
              </a:moveTo>
              <a:lnTo>
                <a:pt x="278467" y="528885"/>
              </a:lnTo>
              <a:lnTo>
                <a:pt x="278467" y="0"/>
              </a:lnTo>
              <a:lnTo>
                <a:pt x="556934" y="0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25247" y="2688288"/>
        <a:ext cx="38402" cy="38402"/>
      </dsp:txXfrm>
    </dsp:sp>
    <dsp:sp modelId="{73482F94-F0E0-4438-9E63-D230B13B14E6}">
      <dsp:nvSpPr>
        <dsp:cNvPr id="0" name=""/>
        <dsp:cNvSpPr/>
      </dsp:nvSpPr>
      <dsp:spPr>
        <a:xfrm>
          <a:off x="765981" y="1377408"/>
          <a:ext cx="540081" cy="1594523"/>
        </a:xfrm>
        <a:custGeom>
          <a:avLst/>
          <a:gdLst/>
          <a:ahLst/>
          <a:cxnLst/>
          <a:rect l="0" t="0" r="0" b="0"/>
          <a:pathLst>
            <a:path>
              <a:moveTo>
                <a:pt x="0" y="1594523"/>
              </a:moveTo>
              <a:lnTo>
                <a:pt x="270040" y="1594523"/>
              </a:lnTo>
              <a:lnTo>
                <a:pt x="270040" y="0"/>
              </a:lnTo>
              <a:lnTo>
                <a:pt x="540081" y="0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993934" y="2132582"/>
        <a:ext cx="84175" cy="84175"/>
      </dsp:txXfrm>
    </dsp:sp>
    <dsp:sp modelId="{FFE4020D-6632-4578-8B39-5F9E953E92AB}">
      <dsp:nvSpPr>
        <dsp:cNvPr id="0" name=""/>
        <dsp:cNvSpPr/>
      </dsp:nvSpPr>
      <dsp:spPr>
        <a:xfrm>
          <a:off x="765981" y="412917"/>
          <a:ext cx="529222" cy="2559014"/>
        </a:xfrm>
        <a:custGeom>
          <a:avLst/>
          <a:gdLst/>
          <a:ahLst/>
          <a:cxnLst/>
          <a:rect l="0" t="0" r="0" b="0"/>
          <a:pathLst>
            <a:path>
              <a:moveTo>
                <a:pt x="0" y="2559014"/>
              </a:moveTo>
              <a:lnTo>
                <a:pt x="264611" y="2559014"/>
              </a:lnTo>
              <a:lnTo>
                <a:pt x="264611" y="0"/>
              </a:lnTo>
              <a:lnTo>
                <a:pt x="529222" y="0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65263" y="1627095"/>
        <a:ext cx="130658" cy="130658"/>
      </dsp:txXfrm>
    </dsp:sp>
    <dsp:sp modelId="{AB04C66D-E65E-46E3-9A0C-48D1F5814B32}">
      <dsp:nvSpPr>
        <dsp:cNvPr id="0" name=""/>
        <dsp:cNvSpPr/>
      </dsp:nvSpPr>
      <dsp:spPr>
        <a:xfrm rot="16200000">
          <a:off x="-1632750" y="2588941"/>
          <a:ext cx="4031483" cy="765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1" kern="1200" dirty="0" smtClean="0">
              <a:solidFill>
                <a:schemeClr val="bg1">
                  <a:lumMod val="25000"/>
                </a:schemeClr>
              </a:solidFill>
            </a:rPr>
            <a:t>ФГОС ДО</a:t>
          </a:r>
          <a:endParaRPr lang="ru-RU" sz="5300" b="1" kern="1200" dirty="0">
            <a:solidFill>
              <a:schemeClr val="bg1">
                <a:lumMod val="25000"/>
              </a:schemeClr>
            </a:solidFill>
          </a:endParaRPr>
        </a:p>
      </dsp:txBody>
      <dsp:txXfrm>
        <a:off x="-1632750" y="2588941"/>
        <a:ext cx="4031483" cy="765981"/>
      </dsp:txXfrm>
    </dsp:sp>
    <dsp:sp modelId="{F68CADFD-019F-4754-B533-4C5C8CA2CABB}">
      <dsp:nvSpPr>
        <dsp:cNvPr id="0" name=""/>
        <dsp:cNvSpPr/>
      </dsp:nvSpPr>
      <dsp:spPr>
        <a:xfrm>
          <a:off x="1295203" y="0"/>
          <a:ext cx="6898503" cy="825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П.1.3.</a:t>
          </a:r>
          <a:r>
            <a:rPr lang="ru-RU" sz="10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В Стандарте учитываются: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1) индивидуальные потребности ребенка, связанные с его жизненной ситуацией и состоянием здоровья, определяющие особые условия получения им образования (далее - особые образовательные потребности), индивидуальные потребности отдельных категорий детей, в том числе с ограниченными возможностями здоровья;</a:t>
          </a:r>
          <a:endParaRPr lang="ru-RU" sz="1000" b="1" kern="1200" dirty="0">
            <a:solidFill>
              <a:schemeClr val="bg1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95203" y="0"/>
        <a:ext cx="6898503" cy="825835"/>
      </dsp:txXfrm>
    </dsp:sp>
    <dsp:sp modelId="{D9DC3B4C-AC2C-42A1-AAB0-CF35C5A56B99}">
      <dsp:nvSpPr>
        <dsp:cNvPr id="0" name=""/>
        <dsp:cNvSpPr/>
      </dsp:nvSpPr>
      <dsp:spPr>
        <a:xfrm>
          <a:off x="1306063" y="994417"/>
          <a:ext cx="6972092" cy="765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П.1.6.</a:t>
          </a:r>
          <a:r>
            <a:rPr lang="ru-RU" sz="16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Стандарт направлен на решение следующих задач: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4) </a:t>
          </a:r>
          <a:r>
            <a:rPr lang="ru-RU" sz="10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создания благоприятных условий развития детей в соответствии с их возрастными и индивидуальными особенностями и склонностями</a:t>
          </a:r>
          <a:endParaRPr lang="ru-RU" sz="1000" b="1" kern="1200" dirty="0">
            <a:solidFill>
              <a:schemeClr val="bg1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06063" y="994417"/>
        <a:ext cx="6972092" cy="765981"/>
      </dsp:txXfrm>
    </dsp:sp>
    <dsp:sp modelId="{C8922940-5F9A-40BC-8B89-C733B6E267AD}">
      <dsp:nvSpPr>
        <dsp:cNvPr id="0" name=""/>
        <dsp:cNvSpPr/>
      </dsp:nvSpPr>
      <dsp:spPr>
        <a:xfrm>
          <a:off x="1322915" y="1900918"/>
          <a:ext cx="6932094" cy="1084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3.2.3.</a:t>
          </a:r>
          <a:r>
            <a:rPr lang="ru-RU" sz="10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Результаты педагогической диагностики (мониторинга) могут использоваться исключительно для решения следующих образовательных задач: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1)</a:t>
          </a:r>
          <a:r>
            <a:rPr lang="ru-RU" sz="10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</a:r>
          <a:endParaRPr lang="ru-RU" sz="1000" b="1" kern="1200" dirty="0">
            <a:solidFill>
              <a:schemeClr val="bg1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22915" y="1900918"/>
        <a:ext cx="6932094" cy="1084254"/>
      </dsp:txXfrm>
    </dsp:sp>
    <dsp:sp modelId="{2209402C-12DF-414A-9C87-677CDA0A5825}">
      <dsp:nvSpPr>
        <dsp:cNvPr id="0" name=""/>
        <dsp:cNvSpPr/>
      </dsp:nvSpPr>
      <dsp:spPr>
        <a:xfrm>
          <a:off x="1276737" y="3361393"/>
          <a:ext cx="6993146" cy="1111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3.2.6.</a:t>
          </a:r>
          <a:r>
            <a:rPr lang="ru-RU" sz="16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В целях эффективной реализации Программы должны быть созданы условия для: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2) </a:t>
          </a:r>
          <a:r>
            <a:rPr lang="ru-RU" sz="10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консультативной поддержки педагогических работников и родителей (законных представителей) по вопросам образования и охраны здоровья детей, в том числе инклюзивного образования (в случае его организации);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3) </a:t>
          </a:r>
          <a:r>
            <a:rPr lang="ru-RU" sz="10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организационно-методического сопровождения процесса реализации Программы, в том числе во взаимодействии со сверстниками и взрослыми.</a:t>
          </a:r>
          <a:endParaRPr lang="ru-RU" sz="1000" b="1" kern="1200" dirty="0">
            <a:solidFill>
              <a:schemeClr val="bg1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76737" y="3361393"/>
        <a:ext cx="6993146" cy="1111271"/>
      </dsp:txXfrm>
    </dsp:sp>
    <dsp:sp modelId="{219923EE-7E53-4755-905D-CCE6DFF99C18}">
      <dsp:nvSpPr>
        <dsp:cNvPr id="0" name=""/>
        <dsp:cNvSpPr/>
      </dsp:nvSpPr>
      <dsp:spPr>
        <a:xfrm>
          <a:off x="1276737" y="4664160"/>
          <a:ext cx="6947018" cy="1524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3.2.8. </a:t>
          </a:r>
          <a:r>
            <a:rPr lang="ru-RU" sz="10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Организация должна создавать возможности: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1) </a:t>
          </a:r>
          <a:r>
            <a:rPr lang="ru-RU" sz="10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для предоставления информации о Программе семье и всем заинтересованным лицам, вовлеченным в образовательную деятельность, а также широкой общественности;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2) </a:t>
          </a:r>
          <a:r>
            <a:rPr lang="ru-RU" sz="10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для взрослых по поиску, использованию материалов, обеспечивающих реализацию Программы, в том числе в информационной среде;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3) </a:t>
          </a:r>
          <a:r>
            <a:rPr lang="ru-RU" sz="1000" b="1" kern="1200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для обсуждения с родителями (законными представителями) детей вопросов, связанных с реализацией Программы.</a:t>
          </a:r>
          <a:endParaRPr lang="ru-RU" sz="1000" b="1" kern="1200" dirty="0">
            <a:solidFill>
              <a:schemeClr val="bg1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76737" y="4664160"/>
        <a:ext cx="6947018" cy="1524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3738B-AD97-4291-8D45-9CB41E5CF451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565EC-E1CA-4A3E-A503-821D2628E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2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79600" y="685800"/>
            <a:ext cx="2351088" cy="1763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31985" y="2691442"/>
            <a:ext cx="3463506" cy="119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2577CB-0304-4574-94CF-E3F58F07E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04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3498" y="685800"/>
            <a:ext cx="4543971" cy="3285699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61338" y="4705967"/>
            <a:ext cx="5486400" cy="138454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 документах, посвящённых модернизации Российского образования ясно выражена мысль о необходимости смены ориентиров образования с получения знаний и реализации абстрактных воспитательных задач – к развитию индивидуальных способностей личности, основанных на новых социальных ценностях.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Основной этап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деятельности коллектива по осуществлению индивидуального подхода и реализации маршрутов будет включать 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Разработку локальных актов учреждения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(Положение об ИОМ, Положение о мониторинге эффективности реализации ИОМ)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2.Проведение мероприятий по повышению уровня профессиональной компетентности педагогов ДОУ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3.Расширение спектра дополнительных образовательных услуг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4. Оказание научной и практической помощи родителям по вопросам индивидуального развития ребёнка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4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Заключительный этап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предполагает проведение мониторинга эффективности реализации ИОМ.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96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В процессе работы за  2014 – 2015 года творческой группой  были определены 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Принципы индивидуального сопровождения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(Т.В.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Волосовец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Т.Н. Гусева, Л.М. Шипицына)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Принцип учёта особенностей высшей нервной деятельности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Принцип учёта возрастных и индивидуальных особенностей ребёнка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Принцип комплексности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Принцип индивидуального подбора педагогических технологий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Принцип контроля и корректировки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Принцип прогнозирования динамики развития ребёнка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Принцип учета субъект – субъективного взаимодействия в образовательном процессе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Принцип непрерывности, когда ребенку гарантировано непрерывное сопровождение на всех этапах помощи в решении проблемы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Принцип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мультидисциплинарности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 Кооперация действий различных специалистов владеющих различным профессиональны видением тех или иных аспектов  индивидуального развития ребенка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3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Основные условия реализации ИОМ</a:t>
            </a:r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- открытость результатов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- сочетание различных форм деятельности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- дифференцированная помощь со стороны педагогов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- создание психологического комфорта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- эффективное взаимодействие с семьями воспитанников.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57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Этапы проектирования маршрутов:</a:t>
            </a:r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- этап наблюдения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- этап конструирования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- этап реализации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- итоговый этап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93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Виды ИОМ:</a:t>
            </a:r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Адаптационные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Высокомотивированные дети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Дети с ОВЗ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Дети «группы риска»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44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Сегодня мы бы хотели представить алгоритм индивидуального сопровождения воспитанников в основу которого заложена структура ИОМ.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8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1 фаза – открытие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предполагает выявление особенностей развития ребёнка, о его семье, оформление карты показателей инд. развития ребёнка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На 2 фазе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проходит заключение соглашения с родителями воспитанников на разработку ИОМ, а также определяется команда педагогов по его разработке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3 фаза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проектирование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предполагает прогнозирование результатов развития ребёнка , прояснение ожиданий родителей. Определение целей и задач ИОМ и непосредственная его разработка.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4 фаза реализация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ИОМ предполагает эффективное взаимодействие всех его участников.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На экране представлен сравнительный анализ основных видов маршрутов, отличающихся своими целями, составом педагогической команды, длительностью реализации.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5 фаза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предполагает проведение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комплексного мониторинга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по оценке эффективности реализации индивидуального маршрута.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6 фаза – рефлексия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то есть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анализ планируемых и полученных результатов.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	Таким образом, разработка и реализация индивидуальных образовательных маршрутов будет способствовать развитию личностного потенциала воспитанника и послужат эффективной формой взаимодействия всех участников образовательных отношений.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35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2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3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93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96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66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0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04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52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15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6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ФГОС ДО  указывает на ряд основных принципов дошкольного образования, а именно: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 построение образовательной деятельности на основе индивидуальных особенностей каждого ребёнка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 содействие и сотрудничество детей и взрослых, признание ребёнка полноценным участником (субъектом)образовательных отношений.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Стандарт направлен 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-на поддержку инициативы детей в различных видах деятельности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 на создание благоприятных условий развития детей с учётом их индивидуальных особенностей.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Существует понятие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«индивидуальная образовательная траектория»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(Г.А.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Бородовский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С.А. Вдовина, Е.А. Климов) предполагающая несколько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направлений реализации: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 содержательный (вариативные учебные планы и образовательные программы, определяющие ИОМ)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деятельностный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пед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 технологии)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 процессуальный (организационный аспект)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Таким образом, индивидуальная образовательная траектория предусматривает наличие ИОМ (содержательный компонент), а также разработанный способ его реализации (технология реализации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пед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 процесса).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Одним из способов осуществления индивидуального подхода в развитии воспитанников является разработка индивидуальных образовательных маршрутов при непосредственном участии педагогов ДОУ и семей воспитанников.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ИОМ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определяется как целенаправленно проектируемая дифференцированная образовательная программа, как система конкретных совместных действий всех участников образовательных отношений, направленных на развитие индивидуальных способностей ребёнка, реализацию личностного потенциала воспитанника в образовании: интеллектуального, эмоционально – волевого,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деятельностного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нравственно - духовного. (С.В. Воробьева, Н.А.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Лабунская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А.И.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Тряпицына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Ю.Ф. Тимофеева и др.)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1188" y="685800"/>
            <a:ext cx="2351087" cy="1763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Для осуществления педагогически грамотного подхода к вопросу индивидуализации коллективу учреждения необходимо разработать план конкретных действий , включающий рад необходимых мероприятий для всех участников образовательных отношений.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На подготовительном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этапе необходимо: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1.Проведение мониторинга готовности педагогов к реализации ИОМ;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2.Проведение анализа семейного социума;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3.Изучение развивающей предметно – пространственной среды;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4 Изучение нормативно – правовой документации  с составлением в итоге картотеки и глоссария.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77CB-0304-4574-94CF-E3F58F07E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6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B31F-0398-4C5E-82F6-D6C5AE4E5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F377-8B85-443E-AF44-4EEE7501E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CA51B-5E73-4C32-8F2A-B368FD396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255D6-6723-49FB-8BA9-418054C3B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986F8-951B-46A8-A553-CE4D4C80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8994-8DB4-4EE1-A808-3D11C85E6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112D6-D1C2-4145-8250-EB0A11CC1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70F59-8FBA-4C20-A622-C84670421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027E-DDCA-4566-B66B-5766083B4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36D91-2649-4CD3-8401-8B4B5186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ED164-A72D-4138-9900-FDFFD2ECC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07E701C-2080-4D7E-A72C-7CAFE8CDB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7;&#1084;&#1080;&#1085;&#1072;&#1088;&#1099;%20&#1080;%20&#1086;&#1073;&#1091;&#1095;&#1077;&#1085;&#1080;&#1077;%20&#1087;&#1077;&#1076;&#1072;&#1075;&#1086;&#1075;&#1086;&#1074;%20&#1087;&#1086;%20&#1048;&#1054;&#1052;.jpeg" TargetMode="External"/><Relationship Id="rId7" Type="http://schemas.openxmlformats.org/officeDocument/2006/relationships/hyperlink" Target="&#1080;&#1086;&#1084;&#1099;%20&#1088;&#1072;&#1079;&#1085;&#1086;&#1081;%20&#1085;&#1072;&#1087;&#1088;&#1072;&#1074;&#1083;&#1077;&#1085;&#1085;&#1086;&#1089;&#1090;&#1080;.doc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&#1089;&#1086;&#1094;&#1080;&#1091;&#1084;.pdf" TargetMode="External"/><Relationship Id="rId5" Type="http://schemas.openxmlformats.org/officeDocument/2006/relationships/hyperlink" Target="&#1057;&#1087;&#1077;&#1082;&#1082;&#1090;&#1088;%20&#1076;&#1086;&#1087;&#1086;&#1083;&#1085;&#1080;&#1090;&#1077;&#1083;&#1100;&#1085;&#1099;&#1093;%20&#1091;&#1089;&#1083;&#1091;&#1075;.docx" TargetMode="External"/><Relationship Id="rId4" Type="http://schemas.openxmlformats.org/officeDocument/2006/relationships/hyperlink" Target="&#1055;&#1086;&#1083;&#1086;&#1078;&#1077;&#1085;&#1080;&#1077;%20&#1086;&#1073;%20&#1048;&#1054;&#1052;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8;&#1080;&#1090;&#1077;&#1088;&#1080;&#1080;%20&#1080;%20&#1087;&#1086;&#1082;&#1072;&#1079;&#1072;&#1090;&#1077;&#1083;&#1080;%20&#1101;&#1092;&#1092;&#1077;&#1082;&#1090;&#1080;&#1074;&#1085;&#1086;&#1089;&#1090;&#1080;%20%20&#1088;&#1077;&#1072;&#1083;&#1080;&#1079;&#1072;&#1094;&#1080;&#1080;%20%20&#1048;&#1054;&#1052;%20&#1089;%20&#1090;&#1072;&#1073;&#1083;&#1080;&#1094;&#1072;&#1084;&#1080;%20(1).doc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6;&#1079;&#1076;&#1072;&#1085;&#1080;&#1077;%20&#1087;&#1089;&#1080;&#1093;&#1086;&#1083;&#1086;&#1075;&#1080;&#1095;&#1077;&#1089;&#1082;&#1086;&#1075;&#1086;%20&#1082;&#1086;&#1084;&#1092;&#1086;&#1088;&#1090;&#1072;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42;&#1099;&#1089;&#1086;&#1082;&#1086;&#1084;&#1086;&#1090;&#1080;&#1074;&#1080;&#1088;&#1086;&#1074;&#1072;&#1085;&#1085;&#1099;&#1077;%20&#1076;&#1077;&#1090;&#1080;.doc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&#1048;&#1054;&#1052;%20&#1075;&#1088;&#1091;&#1087;&#1087;&#1099;%20&#1088;&#1080;&#1089;&#1082;&#1072;.docx" TargetMode="External"/><Relationship Id="rId4" Type="http://schemas.openxmlformats.org/officeDocument/2006/relationships/hyperlink" Target="&#1044;&#1077;&#1090;&#1080;%20&#1089;%20&#1054;&#1042;&#1047;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85;&#1080;&#1090;&#1086;&#1088;&#1080;&#1085;&#1075;%20&#1075;&#1086;&#1090;&#1086;&#1074;&#1085;&#1086;&#1089;&#1090;&#1080;%20&#1087;&#1077;&#1076;&#1072;&#1075;&#1086;&#1075;&#1086;&#1074;.jpe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&#1085;&#1086;&#1088;&#1084;&#1072;&#1090;&#1080;&#1074;&#1085;&#1072;&#1103;%20&#1073;&#1072;&#1079;&#1072;%20&#1048;&#1054;&#1052;.doc" TargetMode="External"/><Relationship Id="rId5" Type="http://schemas.openxmlformats.org/officeDocument/2006/relationships/hyperlink" Target="&#1056;&#1055;&#1055;&#1057;.pdf" TargetMode="External"/><Relationship Id="rId4" Type="http://schemas.openxmlformats.org/officeDocument/2006/relationships/hyperlink" Target="&#1040;&#1085;&#1072;&#1083;&#1080;&#1079;%20&#1089;&#1077;&#1084;&#1077;&#1081;&#1085;&#1086;&#1075;&#1086;%20&#1089;&#1086;&#1094;&#1080;&#1091;&#1084;&#1072;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031" y="2349306"/>
            <a:ext cx="86677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</a:p>
          <a:p>
            <a:pPr algn="ctr"/>
            <a:r>
              <a:rPr lang="ru-RU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индивидуального сопровождения воспитанников в условиях реализации  ФГОС  ДО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эмблема ФГОС Д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9488" y="351693"/>
            <a:ext cx="2381632" cy="18710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8812" y="243879"/>
            <a:ext cx="65133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ресурсный центр</a:t>
            </a:r>
          </a:p>
          <a:p>
            <a:pPr algn="ctr"/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«Проектирование  индивидуальных образовательных  маршрутов воспитанников  в условиях реализации </a:t>
            </a:r>
            <a:endParaRPr lang="ru-RU" sz="20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федерального государственного стандарта  дошкольного</a:t>
            </a:r>
            <a:r>
              <a:rPr lang="ru-RU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образования» </a:t>
            </a:r>
            <a:endParaRPr lang="ru-RU" sz="20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/>
              <a:t> </a:t>
            </a: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(МДОУ № 139, 85, 140, 142)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1080655" y="120072"/>
            <a:ext cx="7145193" cy="83574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План мероприятий по вопросам индивидуального сопровождения воспитанников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32341"/>
              </p:ext>
            </p:extLst>
          </p:nvPr>
        </p:nvGraphicFramePr>
        <p:xfrm>
          <a:off x="184726" y="1256145"/>
          <a:ext cx="8571347" cy="5260510"/>
        </p:xfrm>
        <a:graphic>
          <a:graphicData uri="http://schemas.openxmlformats.org/drawingml/2006/table">
            <a:tbl>
              <a:tblPr/>
              <a:tblGrid>
                <a:gridCol w="363417"/>
                <a:gridCol w="3538738"/>
                <a:gridCol w="1884090"/>
                <a:gridCol w="2785102"/>
              </a:tblGrid>
              <a:tr h="517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r>
                        <a:rPr lang="ru-RU" sz="1400" dirty="0" err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dirty="0">
                        <a:solidFill>
                          <a:srgbClr val="6600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Направления деятельности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Ответственный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Результат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hlinkClick r:id="rId3" action="ppaction://hlinkfile"/>
                        </a:rPr>
                        <a:t>Проведение семинаров, конференций, тренингов, консультаций и т.д. по вопросам индивидуализации, разработки и реализации ИОМ. КПК </a:t>
                      </a:r>
                      <a:r>
                        <a:rPr lang="ru-RU" sz="1400" b="1" dirty="0" smtClean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hlinkClick r:id="rId3" action="ppaction://hlinkfile"/>
                        </a:rPr>
                        <a:t>педагогов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Заведующий, ст. воспитатель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Повышение профессиональной компетентности педагогов ДОУ. Изучение и систематизация передового педагогического опыта, разработка методического материала.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hlinkClick r:id="rId4" action="ppaction://hlinkfile"/>
                        </a:rPr>
                        <a:t>Разработка локальных актов </a:t>
                      </a:r>
                      <a:r>
                        <a:rPr lang="ru-RU" sz="1400" b="1" dirty="0" smtClean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hlinkClick r:id="rId4" action="ppaction://hlinkfile"/>
                        </a:rPr>
                        <a:t>ДОУ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Заведующий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«Положение об ИОМ», «Положение о мониторинге эффективности реализации ИОМ».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hlinkClick r:id="rId5" action="ppaction://hlinkfile"/>
                        </a:rPr>
                        <a:t>Расширение спектра дополнительных образовательных услуг, направленных на удовлетворение потребности воспитанников и родителей.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Заведующий, ст. воспитатель, педагоги ДОУ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Разработка и внедрение программ по дополнительному образованию воспитанников.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hlinkClick r:id="rId6" action="ppaction://hlinkfile"/>
                        </a:rPr>
                        <a:t>Развитие социального партнерства ДОУ с учреждениями различной направленности.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Заведующий, ст. воспитатель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Разработка и реализация социально-значимых проектов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Оказание научной и практической помощи родителям по вопросам индивидуального развития ребенка.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Ст. воспитатель, педагоги ДОУ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Повышение педагогической культуры родителей (законных представителей)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hlinkClick r:id="rId7" action="ppaction://hlinkfile"/>
                        </a:rPr>
                        <a:t>Разработка и реализация ИОМ различной направленности.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Ст. воспитатель, педагоги ДОУ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Эффективное взаимодействие педагогов и родителей по разработке и реализации ИОМ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343563" y="853370"/>
            <a:ext cx="254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Основной этап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341745" y="581890"/>
            <a:ext cx="8645237" cy="83574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План мероприятий по вопросам индивидуального сопровождения воспитанников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287829"/>
              </p:ext>
            </p:extLst>
          </p:nvPr>
        </p:nvGraphicFramePr>
        <p:xfrm>
          <a:off x="1163782" y="1947486"/>
          <a:ext cx="6890327" cy="1885604"/>
        </p:xfrm>
        <a:graphic>
          <a:graphicData uri="http://schemas.openxmlformats.org/drawingml/2006/table">
            <a:tbl>
              <a:tblPr/>
              <a:tblGrid>
                <a:gridCol w="297761"/>
                <a:gridCol w="1919366"/>
                <a:gridCol w="1805868"/>
                <a:gridCol w="2867332"/>
              </a:tblGrid>
              <a:tr h="942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r>
                        <a:rPr lang="ru-RU" sz="1400" b="0" dirty="0" err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b="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0" dirty="0" err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b="0" dirty="0">
                        <a:solidFill>
                          <a:srgbClr val="6600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Направления деятельности</a:t>
                      </a: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Ответственный</a:t>
                      </a: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Результат</a:t>
                      </a: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hlinkClick r:id="rId3" action="ppaction://hlinkfile"/>
                        </a:rPr>
                        <a:t>Мониторинг эффективности реализации ИОМ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Ст. воспитатель, педагоги ДОУ</a:t>
                      </a: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Аналитические данные по итогам мониторинга. Внесение дополнений и изменений в реализацию ИОМ</a:t>
                      </a: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114097" y="1395285"/>
            <a:ext cx="367722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 этап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0" y="325438"/>
            <a:ext cx="9144000" cy="927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ринципы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индивидуального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сопровождения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invGray">
          <a:xfrm>
            <a:off x="319088" y="1125538"/>
            <a:ext cx="8824912" cy="4892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учета особенностей высшей нервной деятельности.</a:t>
            </a:r>
          </a:p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учета возрастных и индивидуальных</a:t>
            </a:r>
          </a:p>
          <a:p>
            <a:pPr algn="l" eaLnBrk="0" hangingPunct="0">
              <a:tabLst>
                <a:tab pos="319088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особенностей ребенка.</a:t>
            </a:r>
          </a:p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комплексности.</a:t>
            </a:r>
          </a:p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индивидуального подбора</a:t>
            </a:r>
          </a:p>
          <a:p>
            <a:pPr algn="l" eaLnBrk="0" hangingPunct="0">
              <a:tabLst>
                <a:tab pos="319088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педагогических технологий.</a:t>
            </a:r>
          </a:p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контроля и корректировки.</a:t>
            </a:r>
          </a:p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прогнозирования динамики развития ребенка.</a:t>
            </a:r>
          </a:p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учета субъект – субъектного взаимодействия </a:t>
            </a:r>
          </a:p>
          <a:p>
            <a:pPr algn="l" eaLnBrk="0" hangingPunct="0">
              <a:tabLst>
                <a:tab pos="319088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образовательном процессе.</a:t>
            </a:r>
          </a:p>
          <a:p>
            <a:pPr algn="l" eaLnBrk="0" hangingPunct="0">
              <a:buFont typeface="Arial" charset="0"/>
              <a:buChar char="•"/>
              <a:tabLst>
                <a:tab pos="319088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непрерывности.</a:t>
            </a:r>
          </a:p>
          <a:p>
            <a:pPr algn="l" eaLnBrk="0" hangingPunct="0">
              <a:buFont typeface="Arial" charset="0"/>
              <a:buChar char="•"/>
              <a:tabLst>
                <a:tab pos="319088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мультидисциплинарности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l" eaLnBrk="0" hangingPunct="0">
              <a:buFont typeface="Arial" charset="0"/>
              <a:buChar char="•"/>
              <a:tabLst>
                <a:tab pos="319088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индивидуализации.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07950" y="325438"/>
            <a:ext cx="8856663" cy="927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условия реализация 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invGray">
          <a:xfrm>
            <a:off x="323850" y="1196975"/>
            <a:ext cx="8321675" cy="3538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Открытость результатов.</a:t>
            </a:r>
          </a:p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Сочетание различных форм деятельности.</a:t>
            </a:r>
          </a:p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Дифференцированная помощь со стороны </a:t>
            </a:r>
          </a:p>
          <a:p>
            <a:pPr algn="l" eaLnBrk="0" hangingPunct="0">
              <a:tabLst>
                <a:tab pos="319088" algn="l"/>
              </a:tabLst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педагогов.</a:t>
            </a:r>
          </a:p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pres?slideindex=1&amp;slidetitle="/>
              </a:rPr>
              <a:t>Создание психологического комфорта.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Эффективное взаимодействие с семьями</a:t>
            </a:r>
          </a:p>
          <a:p>
            <a:pPr algn="l" eaLnBrk="0" hangingPunct="0">
              <a:tabLst>
                <a:tab pos="319088" algn="l"/>
              </a:tabLst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воспитанников.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395288" y="333375"/>
            <a:ext cx="8229600" cy="927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3200" b="1" i="0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Этапы проектирования индивидуального образовательного маршрута ребенка дошкольного возраста :</a:t>
            </a:r>
            <a:endParaRPr kumimoji="0" lang="ru-RU" sz="3200" b="1" i="0" strike="noStrike" kern="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black">
          <a:xfrm>
            <a:off x="571500" y="1844675"/>
            <a:ext cx="803275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anchor="ctr"/>
          <a:lstStyle/>
          <a:p>
            <a:pPr algn="l" eaLnBrk="0" hangingPunct="0">
              <a:defRPr/>
            </a:pPr>
            <a:r>
              <a:rPr lang="ru-RU" sz="28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ru-RU" sz="36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 наблюдения;</a:t>
            </a:r>
          </a:p>
          <a:p>
            <a:pPr algn="l" eaLnBrk="0" hangingPunct="0">
              <a:defRPr/>
            </a:pPr>
            <a:r>
              <a:rPr lang="ru-RU" sz="36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Этап конструирования;</a:t>
            </a:r>
            <a:br>
              <a:rPr lang="ru-RU" sz="36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Этап реализации;</a:t>
            </a:r>
            <a:br>
              <a:rPr lang="ru-RU" sz="36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kern="0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Итоговый этап;</a:t>
            </a:r>
          </a:p>
        </p:txBody>
      </p:sp>
      <p:pic>
        <p:nvPicPr>
          <p:cNvPr id="5" name="Рисунок 4" descr="ребенок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3722" y="4553527"/>
            <a:ext cx="2682967" cy="1526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850" y="0"/>
            <a:ext cx="8229600" cy="927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Виды индивидуальных образовательных маршрутов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3143" y="936171"/>
            <a:ext cx="78066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Tx/>
              <a:buAutoNum type="arabicPeriod"/>
              <a:defRPr/>
            </a:pPr>
            <a:r>
              <a:rPr lang="ru-RU" sz="2400" b="1" u="sng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Адаптационные;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Высокомотивированные дети:</a:t>
            </a:r>
            <a:endParaRPr lang="ru-RU" sz="2400" b="1" kern="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  <a:defRPr/>
            </a:pP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Спортивные способности;</a:t>
            </a:r>
          </a:p>
          <a:p>
            <a:pPr marL="342900" indent="-342900" algn="l">
              <a:buFontTx/>
              <a:buChar char="-"/>
              <a:defRPr/>
            </a:pP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Музыкальные способности;</a:t>
            </a:r>
          </a:p>
          <a:p>
            <a:pPr marL="342900" indent="-342900" algn="l">
              <a:buFontTx/>
              <a:buChar char="-"/>
              <a:defRPr/>
            </a:pP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Технические способности;</a:t>
            </a:r>
          </a:p>
          <a:p>
            <a:pPr marL="342900" indent="-342900" algn="l">
              <a:buFontTx/>
              <a:buChar char="-"/>
              <a:defRPr/>
            </a:pP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Художественные и литературные способности;</a:t>
            </a:r>
          </a:p>
          <a:p>
            <a:pPr marL="342900" indent="-342900" algn="l">
              <a:buFontTx/>
              <a:buChar char="-"/>
              <a:defRPr/>
            </a:pP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Интеллектуальные способности;</a:t>
            </a:r>
          </a:p>
          <a:p>
            <a:pPr marL="342900" indent="-342900" algn="l">
              <a:defRPr/>
            </a:pP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Дети с ОВЗ:</a:t>
            </a:r>
            <a:endParaRPr lang="ru-RU" sz="2400" b="1" kern="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Tx/>
              <a:buChar char="-"/>
              <a:defRPr/>
            </a:pP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Логопедия;</a:t>
            </a:r>
          </a:p>
          <a:p>
            <a:pPr marL="342900" indent="-342900" algn="l">
              <a:buFontTx/>
              <a:buChar char="-"/>
              <a:defRPr/>
            </a:pP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Дефектология;</a:t>
            </a:r>
          </a:p>
          <a:p>
            <a:pPr marL="342900" indent="-342900" algn="l">
              <a:buFontTx/>
              <a:buChar char="-"/>
              <a:defRPr/>
            </a:pP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Опорно-двигательный аппарат;</a:t>
            </a:r>
          </a:p>
          <a:p>
            <a:pPr marL="342900" indent="-342900" algn="l">
              <a:buFontTx/>
              <a:buChar char="-"/>
              <a:defRPr/>
            </a:pPr>
            <a:r>
              <a:rPr lang="ru-RU" sz="2400" b="1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Частоболеющие</a:t>
            </a: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дети;</a:t>
            </a:r>
          </a:p>
          <a:p>
            <a:pPr marL="342900" indent="-342900" algn="l">
              <a:defRPr/>
            </a:pP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Дети «группы риска»:</a:t>
            </a:r>
            <a:endParaRPr lang="ru-RU" sz="2400" b="1" kern="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defRPr/>
            </a:pP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-Агрессивность;</a:t>
            </a:r>
          </a:p>
          <a:p>
            <a:pPr marL="342900" indent="-342900" algn="l">
              <a:defRPr/>
            </a:pP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-Тревожность;</a:t>
            </a:r>
          </a:p>
          <a:p>
            <a:pPr marL="342900" indent="-342900" algn="l">
              <a:defRPr/>
            </a:pP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kern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sz="2400" b="1" kern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74171" y="170693"/>
            <a:ext cx="8686799" cy="927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Алгоритм разработки индивидуального образовательного маршрута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029236" y="1294227"/>
          <a:ext cx="7355842" cy="519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DF" r:id="rId4" imgW="0" imgH="0" progId="FoxitReader.Document">
                  <p:embed/>
                </p:oleObj>
              </mc:Choice>
              <mc:Fallback>
                <p:oleObj name="PDF" r:id="rId4" imgW="0" imgH="0" progId="FoxitReader.Documen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236" y="1294227"/>
                        <a:ext cx="7355842" cy="519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74171" y="170693"/>
            <a:ext cx="8686799" cy="927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Алгоритм разработки индивидуального образовательного маршрута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533839" y="1298697"/>
          <a:ext cx="8020050" cy="5284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name="PDF" r:id="rId4" imgW="0" imgH="0" progId="FoxitReader.Document">
                  <p:embed/>
                </p:oleObj>
              </mc:Choice>
              <mc:Fallback>
                <p:oleObj name="PDF" r:id="rId4" imgW="0" imgH="0" progId="FoxitReader.Documen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39" y="1298697"/>
                        <a:ext cx="8020050" cy="5284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07950" y="325438"/>
            <a:ext cx="8856663" cy="927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 фаза</a:t>
            </a:r>
            <a:r>
              <a:rPr lang="ru-RU" sz="4000" b="1" kern="0" dirty="0" smtClean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-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Открытие 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invGray">
          <a:xfrm>
            <a:off x="517813" y="1174651"/>
            <a:ext cx="722768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сведения о ребенке</a:t>
            </a:r>
          </a:p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сведения о семье</a:t>
            </a:r>
          </a:p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показателей развития ребенка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3039085" y="3038432"/>
          <a:ext cx="2521206" cy="356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PDF" r:id="rId4" imgW="0" imgH="0" progId="FoxitReader.Document">
                  <p:embed/>
                </p:oleObj>
              </mc:Choice>
              <mc:Fallback>
                <p:oleObj name="PDF" r:id="rId4" imgW="0" imgH="0" progId="FoxitReader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085" y="3038432"/>
                        <a:ext cx="2521206" cy="356787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66255" y="3054684"/>
          <a:ext cx="2501564" cy="354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55" y="3054684"/>
                        <a:ext cx="2501564" cy="354008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6028193" y="3020291"/>
          <a:ext cx="2591135" cy="36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2" name="PDF" r:id="rId8" imgW="0" imgH="0" progId="FoxitReader.Document">
                  <p:embed/>
                </p:oleObj>
              </mc:Choice>
              <mc:Fallback>
                <p:oleObj name="PDF" r:id="rId8" imgW="0" imgH="0" progId="FoxitReader.Documen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8193" y="3020291"/>
                        <a:ext cx="2591135" cy="36668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07950" y="325438"/>
            <a:ext cx="8856663" cy="927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lang="ru-RU" sz="3600" b="1" kern="0" dirty="0" smtClean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фаза - Согласование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invGray">
          <a:xfrm>
            <a:off x="517813" y="1174651"/>
            <a:ext cx="8541249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Соглашение с родителями</a:t>
            </a:r>
          </a:p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педагогов, реализующих ИОМ</a:t>
            </a:r>
          </a:p>
          <a:p>
            <a:pPr algn="l" eaLnBrk="0" hangingPunct="0">
              <a:tabLst>
                <a:tab pos="319088" algn="l"/>
              </a:tabLst>
            </a:pPr>
            <a:endParaRPr lang="ru-RU" sz="3200" b="1" dirty="0">
              <a:solidFill>
                <a:srgbClr val="008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1214120" y="2410691"/>
          <a:ext cx="2899526" cy="410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PDF" r:id="rId4" imgW="0" imgH="0" progId="FoxitReader.Document">
                  <p:embed/>
                </p:oleObj>
              </mc:Choice>
              <mc:Fallback>
                <p:oleObj name="PDF" r:id="rId4" imgW="0" imgH="0" progId="FoxitReader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120" y="2410691"/>
                        <a:ext cx="2899526" cy="410325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4687022" y="2372588"/>
          <a:ext cx="2932978" cy="415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022" y="2372588"/>
                        <a:ext cx="2932978" cy="415059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355852"/>
              </p:ext>
            </p:extLst>
          </p:nvPr>
        </p:nvGraphicFramePr>
        <p:xfrm>
          <a:off x="1599018" y="841917"/>
          <a:ext cx="6140724" cy="5232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682"/>
                <a:gridCol w="2655223"/>
                <a:gridCol w="1376166"/>
                <a:gridCol w="1671653"/>
              </a:tblGrid>
              <a:tr h="397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600CC"/>
                          </a:solidFill>
                          <a:effectLst/>
                        </a:rPr>
                        <a:t>№п/п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600CC"/>
                          </a:solidFill>
                          <a:effectLst/>
                        </a:rPr>
                        <a:t>Мероприятия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600CC"/>
                          </a:solidFill>
                          <a:effectLst/>
                        </a:rPr>
                        <a:t>Сроки реализации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600CC"/>
                          </a:solidFill>
                          <a:effectLst/>
                        </a:rPr>
                        <a:t>Ответственный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2320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600CC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Теоретический семинар для педагогов ДОУ по теме «Алгоритм индивидуального сопровождения воспитанников в условиях ФГОС ДО»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(нормативно – правовая документация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принципы индивидуализации, этапы, условия, виды структура ИОМ) Мониторинг эффективности реализации ИОМ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Сентябрь 2016 г.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Участники проекта МДОУ: №139, 85, 140,142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2514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600CC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Семинар  для воспитателей, педагогов – психологов  ДОУ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«Психолого – педагогические условия разработки и реализации адаптационных маршрутов».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(планирование работы с педагогами ДОУ, с семьёй, организация РППС, деятельность узких специалистов) Мониторинг эффективности реализации ИОМ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Октябрь 2016 г.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Участники проекта МДОУ: №142, 140, 139, 85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5771" y="27057"/>
            <a:ext cx="60476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Календарно – тематическое планирование работы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2016-2017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учебный год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17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07950" y="325438"/>
            <a:ext cx="8856663" cy="927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lang="ru-RU" sz="3600" b="1" kern="0" noProof="0" dirty="0" smtClean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фаза - Проектирование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invGray">
          <a:xfrm>
            <a:off x="685878" y="1214454"/>
            <a:ext cx="8169481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Прогнозирование результатов  развития </a:t>
            </a:r>
          </a:p>
          <a:p>
            <a:pPr algn="l" eaLnBrk="0" hangingPunct="0">
              <a:tabLst>
                <a:tab pos="319088" algn="l"/>
              </a:tabLs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ребенка, прояснение ожиданий родителей</a:t>
            </a:r>
          </a:p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цели, задач</a:t>
            </a:r>
          </a:p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ИОМ</a:t>
            </a:r>
          </a:p>
          <a:p>
            <a:pPr algn="l" eaLnBrk="0" hangingPunct="0">
              <a:tabLst>
                <a:tab pos="319088" algn="l"/>
              </a:tabLst>
            </a:pPr>
            <a:endParaRPr lang="ru-RU" sz="3200" b="1" dirty="0">
              <a:solidFill>
                <a:srgbClr val="008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568355" y="3280559"/>
          <a:ext cx="2398735" cy="3394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PDF" r:id="rId4" imgW="0" imgH="0" progId="FoxitReader.Document">
                  <p:embed/>
                </p:oleObj>
              </mc:Choice>
              <mc:Fallback>
                <p:oleObj name="PDF" r:id="rId4" imgW="0" imgH="0" progId="FoxitReader.Documen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355" y="3280559"/>
                        <a:ext cx="2398735" cy="339456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5065177" y="3278497"/>
          <a:ext cx="2362565" cy="334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177" y="3278497"/>
                        <a:ext cx="2362565" cy="334337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376219" y="0"/>
            <a:ext cx="6382327" cy="62590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lang="ru-RU" sz="3600" b="1" kern="0" dirty="0" smtClean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 фаза - Реализация ИОМ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invGray">
          <a:xfrm>
            <a:off x="1309910" y="1017900"/>
            <a:ext cx="687662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Font typeface="Arial" pitchFamily="34" charset="0"/>
              <a:buChar char="•"/>
              <a:tabLst>
                <a:tab pos="319088" algn="l"/>
              </a:tabLs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Эффективное взаимодействие</a:t>
            </a:r>
          </a:p>
          <a:p>
            <a:pPr algn="l" eaLnBrk="0" hangingPunct="0">
              <a:tabLst>
                <a:tab pos="319088" algn="l"/>
              </a:tabLs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участников реализации ИОМ</a:t>
            </a:r>
          </a:p>
        </p:txBody>
      </p:sp>
      <p:pic>
        <p:nvPicPr>
          <p:cNvPr id="5" name="Рисунок 4" descr="ребенок и взросл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2691" y="3006012"/>
            <a:ext cx="5232400" cy="3523365"/>
          </a:xfrm>
          <a:prstGeom prst="round2DiagRect">
            <a:avLst/>
          </a:prstGeom>
          <a:ln w="38100">
            <a:solidFill>
              <a:srgbClr val="6600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20352" y="1182255"/>
            <a:ext cx="8686799" cy="9328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Критерии и показатели</a:t>
            </a:r>
            <a:r>
              <a:rPr kumimoji="0" lang="ru-RU" sz="2800" b="1" i="0" u="sng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эффективности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реализации  ИОМ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invGray">
          <a:xfrm>
            <a:off x="549338" y="2357922"/>
            <a:ext cx="8062912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Font typeface="Arial" pitchFamily="34" charset="0"/>
              <a:buChar char="•"/>
              <a:tabLst>
                <a:tab pos="319088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компетентности педагогов по вопросам индивидуального сопровождения воспитанников</a:t>
            </a:r>
          </a:p>
          <a:p>
            <a:pPr algn="l" eaLnBrk="0" hangingPunct="0">
              <a:buFont typeface="Arial" pitchFamily="34" charset="0"/>
              <a:buChar char="•"/>
              <a:tabLst>
                <a:tab pos="319088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компетентности педагогов по вопросам</a:t>
            </a:r>
          </a:p>
          <a:p>
            <a:pPr algn="l" eaLnBrk="0" hangingPunct="0">
              <a:tabLst>
                <a:tab pos="319088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взаимодействия с семьей;</a:t>
            </a:r>
          </a:p>
          <a:p>
            <a:pPr algn="l" eaLnBrk="0" hangingPunct="0">
              <a:buFont typeface="Arial" pitchFamily="34" charset="0"/>
              <a:buChar char="•"/>
              <a:tabLst>
                <a:tab pos="319088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условий, обеспечивающих включение семьи в реализацию ИОМ;</a:t>
            </a:r>
          </a:p>
          <a:p>
            <a:pPr algn="l" eaLnBrk="0" hangingPunct="0">
              <a:buFont typeface="Arial" pitchFamily="34" charset="0"/>
              <a:buChar char="•"/>
              <a:tabLst>
                <a:tab pos="319088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удовлетворенности родителей качеством реализации ИОМ;</a:t>
            </a:r>
          </a:p>
          <a:p>
            <a:pPr algn="l" eaLnBrk="0" hangingPunct="0">
              <a:buFont typeface="Arial" pitchFamily="34" charset="0"/>
              <a:buChar char="•"/>
              <a:tabLst>
                <a:tab pos="319088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РППС;</a:t>
            </a:r>
          </a:p>
          <a:p>
            <a:pPr algn="l" eaLnBrk="0" hangingPunct="0">
              <a:buFont typeface="Arial" pitchFamily="34" charset="0"/>
              <a:buChar char="•"/>
              <a:tabLst>
                <a:tab pos="319088" algn="l"/>
              </a:tabLst>
            </a:pPr>
            <a:endParaRPr lang="ru-RU" sz="2400" b="1" dirty="0">
              <a:solidFill>
                <a:srgbClr val="008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0" y="0"/>
            <a:ext cx="8856663" cy="68132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lang="ru-RU" sz="3600" b="1" kern="0" dirty="0" smtClean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 фаза  - Комплексный м</a:t>
            </a:r>
            <a:r>
              <a:rPr lang="ru-RU" sz="3600" b="1" kern="0" noProof="0" dirty="0" err="1" smtClean="0">
                <a:solidFill>
                  <a:srgbClr val="FF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ониторинг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46462" y="990456"/>
            <a:ext cx="8686799" cy="57048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sz="2000" b="1" i="0" u="sng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invGray">
          <a:xfrm>
            <a:off x="373847" y="1061364"/>
            <a:ext cx="8062912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buFontTx/>
              <a:buChar char="•"/>
              <a:tabLst>
                <a:tab pos="319088" algn="l"/>
              </a:tabLs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Комплексный анализ планируемых и полученных результатов</a:t>
            </a:r>
          </a:p>
          <a:p>
            <a:pPr algn="l" eaLnBrk="0" hangingPunct="0">
              <a:buFont typeface="Arial" pitchFamily="34" charset="0"/>
              <a:buChar char="•"/>
              <a:tabLst>
                <a:tab pos="319088" algn="l"/>
              </a:tabLst>
            </a:pPr>
            <a:endParaRPr lang="ru-RU" sz="2400" b="1" dirty="0">
              <a:solidFill>
                <a:srgbClr val="008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07950" y="325438"/>
            <a:ext cx="8856663" cy="927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 фаза - Рефлексия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</p:txBody>
      </p:sp>
      <p:pic>
        <p:nvPicPr>
          <p:cNvPr id="6" name="Рисунок 5" descr="мониторин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6582" y="2506102"/>
            <a:ext cx="4535054" cy="3989342"/>
          </a:xfrm>
          <a:prstGeom prst="ellipse">
            <a:avLst/>
          </a:prstGeom>
          <a:ln w="38100">
            <a:solidFill>
              <a:srgbClr val="6600CC"/>
            </a:solidFill>
          </a:ln>
          <a:effectLst>
            <a:glow rad="101600">
              <a:srgbClr val="6600FF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07571" y="2415495"/>
            <a:ext cx="8229600" cy="927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47748"/>
              </p:ext>
            </p:extLst>
          </p:nvPr>
        </p:nvGraphicFramePr>
        <p:xfrm>
          <a:off x="1599018" y="841917"/>
          <a:ext cx="6140724" cy="5232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682"/>
                <a:gridCol w="2655223"/>
                <a:gridCol w="1376166"/>
                <a:gridCol w="1671653"/>
              </a:tblGrid>
              <a:tr h="397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600CC"/>
                          </a:solidFill>
                          <a:effectLst/>
                        </a:rPr>
                        <a:t>№п/п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600CC"/>
                          </a:solidFill>
                          <a:effectLst/>
                        </a:rPr>
                        <a:t>Мероприятия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600CC"/>
                          </a:solidFill>
                          <a:effectLst/>
                        </a:rPr>
                        <a:t>Сроки реализации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600CC"/>
                          </a:solidFill>
                          <a:effectLst/>
                        </a:rPr>
                        <a:t>Ответственный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2320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66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Семинар для педагогов ДОУ «Индивидуальное сопровождение воспитанников  с ОВЗ» (планирование работы с педагогами ДОУ, с семьёй, организация РППС, деятельность узких специалистов) Мониторинг эффективности реализации ИОМ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Декабрь 2016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Участники проекта МДОУ: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№140, 139, 142, 85</a:t>
                      </a:r>
                    </a:p>
                  </a:txBody>
                  <a:tcPr marL="68580" marR="68580" marT="0" marB="0"/>
                </a:tc>
              </a:tr>
              <a:tr h="2514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66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Семинар для педагогов и специалистов ДОУ «Реализации ИОМ для высокомотивирован-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ных воспитанников» (планирование работы с педагогами ДОУ, с семьёй, организация РППС, разработка программ по доп. образованию, опыт работы семейных клубов)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Мониторинг эффективности реализации ИОМ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Февраль 2017г.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Участники проекта МДОУ: №139, 140, 142, 85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5771" y="27057"/>
            <a:ext cx="60476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Календарно – тематическое планирование работы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2016-2017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учебный год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7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305992"/>
              </p:ext>
            </p:extLst>
          </p:nvPr>
        </p:nvGraphicFramePr>
        <p:xfrm>
          <a:off x="1599018" y="841917"/>
          <a:ext cx="6140724" cy="582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682"/>
                <a:gridCol w="2655223"/>
                <a:gridCol w="1376166"/>
                <a:gridCol w="1671653"/>
              </a:tblGrid>
              <a:tr h="279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600CC"/>
                          </a:solidFill>
                          <a:effectLst/>
                        </a:rPr>
                        <a:t>№п/п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600CC"/>
                          </a:solidFill>
                          <a:effectLst/>
                        </a:rPr>
                        <a:t>Мероприятия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600CC"/>
                          </a:solidFill>
                          <a:effectLst/>
                        </a:rPr>
                        <a:t>Сроки реализации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600CC"/>
                          </a:solidFill>
                          <a:effectLst/>
                        </a:rPr>
                        <a:t>Ответственный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1634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66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Семинар  для воспитателей, педагогов – психологов  ДОУ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«Психолого – педагогическое сопровождение детей «группы риска»» (планирование работы с педагогами ДОУ, с семьёй, организация РППС, деятельность узких специалистов) Мониторинг эффективности реализации ИОМ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 2017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Участники проекта МДОУ: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№85, 139, 140, 142</a:t>
                      </a:r>
                    </a:p>
                  </a:txBody>
                  <a:tcPr marL="68580" marR="68580" marT="0" marB="0"/>
                </a:tc>
              </a:tr>
              <a:tr h="177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66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Реализация модели социального партнерства ДОУ и семьи по проектированию и реализации ИОМ различной направленности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 2017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Участники проекта МДОУ: №139, 85, 140,142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77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solidFill>
                          <a:srgbClr val="66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Презентация практических материалов слушателей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Май 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Участники проекта МДОУ: №139, 85, 140,142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5771" y="27057"/>
            <a:ext cx="60476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Календарно – тематическое планирование работы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2016-2017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учебный год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7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smolovpsy.ru/sites/all/themes/asmolov/images/image_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89363"/>
            <a:ext cx="2160587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5688632" cy="526297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ru-RU" sz="48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«Индивидом рождаются</a:t>
            </a:r>
          </a:p>
          <a:p>
            <a:pPr algn="l">
              <a:defRPr/>
            </a:pPr>
            <a:r>
              <a:rPr lang="ru-RU" sz="48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Личностью становятся</a:t>
            </a:r>
          </a:p>
          <a:p>
            <a:pPr algn="l">
              <a:defRPr/>
            </a:pPr>
            <a:r>
              <a:rPr lang="ru-RU" sz="48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Индивидуальность отстаивают»</a:t>
            </a:r>
          </a:p>
          <a:p>
            <a:pPr algn="l">
              <a:defRPr/>
            </a:pPr>
            <a:r>
              <a:rPr lang="ru-RU" sz="48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8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А.Г.Асмолов</a:t>
            </a:r>
            <a:endParaRPr lang="ru-RU" sz="4800" b="1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96389" y="212436"/>
          <a:ext cx="8278156" cy="629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281" y="440840"/>
            <a:ext cx="869168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Индивидуальная  образовательная траектория</a:t>
            </a:r>
          </a:p>
          <a:p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 предполагает несколько направлений реализации: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 содержательное(вариативные учебные планы и  </a:t>
            </a:r>
          </a:p>
          <a:p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образовательные программы, определяющие ИОМ)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деятельностное</a:t>
            </a: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(педагогические технологии)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процессуальное (организационный аспект)</a:t>
            </a:r>
          </a:p>
          <a:p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Таким образом, индивидуальная образовательная траектория предусматривает наличие ИОМ (содержательный компонент), а также разработанный способ его реализации (технология реализации образовательной деятельности) </a:t>
            </a:r>
          </a:p>
          <a:p>
            <a:r>
              <a:rPr lang="ru-RU" sz="3600" dirty="0" smtClean="0"/>
              <a:t> </a:t>
            </a:r>
            <a:endParaRPr lang="ru-RU" sz="3600" dirty="0"/>
          </a:p>
        </p:txBody>
      </p:sp>
      <p:pic>
        <p:nvPicPr>
          <p:cNvPr id="3" name="Рисунок 2" descr="ребенок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4886" y="4855943"/>
            <a:ext cx="1944996" cy="1879801"/>
          </a:xfrm>
          <a:prstGeom prst="round2DiagRect">
            <a:avLst/>
          </a:prstGeom>
          <a:ln w="38100">
            <a:solidFill>
              <a:srgbClr val="6600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1475076" y="120071"/>
            <a:ext cx="6316662" cy="83574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Определение ИОМ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55024" y="977757"/>
            <a:ext cx="83534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определяется как целенаправленно проектируемая дифференцированная образовательная программа,  как система конкретных совместных действий всех участников образовательных отношений направленных на развитие  индивидуальных способностей ребенка, реализацию личностного потенциала воспитанника в образовании:</a:t>
            </a:r>
          </a:p>
          <a:p>
            <a:pPr algn="l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интеллектуального;</a:t>
            </a:r>
          </a:p>
          <a:p>
            <a:pPr algn="l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эмоционально-волевого;</a:t>
            </a:r>
          </a:p>
          <a:p>
            <a:pPr algn="l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нравственно-духовного;</a:t>
            </a:r>
          </a:p>
          <a:p>
            <a:pPr algn="l"/>
            <a:endParaRPr lang="ru-RU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ебенко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0178" y="4239491"/>
            <a:ext cx="3153789" cy="2225674"/>
          </a:xfrm>
          <a:prstGeom prst="round2DiagRect">
            <a:avLst/>
          </a:prstGeom>
          <a:ln w="38100">
            <a:solidFill>
              <a:srgbClr val="6600CC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406401" y="129309"/>
            <a:ext cx="8571345" cy="83574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План мероприятий по вопросам индивидуального сопровождения воспитанников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92249"/>
              </p:ext>
            </p:extLst>
          </p:nvPr>
        </p:nvGraphicFramePr>
        <p:xfrm>
          <a:off x="803563" y="1530234"/>
          <a:ext cx="7610763" cy="4675744"/>
        </p:xfrm>
        <a:graphic>
          <a:graphicData uri="http://schemas.openxmlformats.org/drawingml/2006/table">
            <a:tbl>
              <a:tblPr/>
              <a:tblGrid>
                <a:gridCol w="341820"/>
                <a:gridCol w="2203366"/>
                <a:gridCol w="1773981"/>
                <a:gridCol w="3291596"/>
              </a:tblGrid>
              <a:tr h="621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r>
                        <a:rPr lang="ru-RU" sz="1400" dirty="0" err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400" dirty="0">
                        <a:solidFill>
                          <a:srgbClr val="6600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Направления деятельности</a:t>
                      </a: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Ответственный</a:t>
                      </a: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Результат</a:t>
                      </a: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hlinkClick r:id="rId3" action="ppaction://hlinkfile"/>
                        </a:rPr>
                        <a:t>Мониторинг готовности педагогов к реализации ИОМ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Ст. воспитатель, педагог-психолог</a:t>
                      </a: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Аналитические данные по итогам мониторинга, составление индивидуальных программ методического сопровождения </a:t>
                      </a: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hlinkClick r:id="rId4" action="ppaction://hlinkfile"/>
                        </a:rPr>
                        <a:t>Анализ семейного социума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Аналитические данные по итогам анкетирования. Разработка программ сотрудничества с семьей.</a:t>
                      </a: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hlinkClick r:id="rId5" action="ppaction://hlinkfile"/>
                        </a:rPr>
                        <a:t>Анализ развивающей предметно-пространственной среды.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hlinkClick r:id="rId5" action="ppaction://hlinkfile"/>
                        </a:rPr>
                        <a:t>Разработка плана мероприятий по ее модернизации.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Ст. воспитатель, педагоги ДОУ</a:t>
                      </a: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Аналитические данные по итогам мониторинга. План модернизации РППС</a:t>
                      </a: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hlinkClick r:id="rId6" action="ppaction://hlinkfile"/>
                        </a:rPr>
                        <a:t>Изучение нормативно-правовой документации по вопросам индивидуального сопровождения воспитанников</a:t>
                      </a: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Заведующий, ст. воспитатель, педагоги ДОУ</a:t>
                      </a: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</a:rPr>
                        <a:t>Картотека научно-методической литературы, составление глоссария.</a:t>
                      </a: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650836" y="1063064"/>
            <a:ext cx="403455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Подготовительный этап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ind_2314_slide">
  <a:themeElements>
    <a:clrScheme name="Default Design 1">
      <a:dk1>
        <a:srgbClr val="000000"/>
      </a:dk1>
      <a:lt1>
        <a:srgbClr val="C0DDBE"/>
      </a:lt1>
      <a:dk2>
        <a:srgbClr val="000000"/>
      </a:dk2>
      <a:lt2>
        <a:srgbClr val="B2B2B2"/>
      </a:lt2>
      <a:accent1>
        <a:srgbClr val="D5FFD1"/>
      </a:accent1>
      <a:accent2>
        <a:srgbClr val="15FF05"/>
      </a:accent2>
      <a:accent3>
        <a:srgbClr val="DCEBDB"/>
      </a:accent3>
      <a:accent4>
        <a:srgbClr val="000000"/>
      </a:accent4>
      <a:accent5>
        <a:srgbClr val="E7FFE5"/>
      </a:accent5>
      <a:accent6>
        <a:srgbClr val="12E704"/>
      </a:accent6>
      <a:hlink>
        <a:srgbClr val="077500"/>
      </a:hlink>
      <a:folHlink>
        <a:srgbClr val="21581D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D5FFD1"/>
        </a:accent1>
        <a:accent2>
          <a:srgbClr val="15FF05"/>
        </a:accent2>
        <a:accent3>
          <a:srgbClr val="DCEBDB"/>
        </a:accent3>
        <a:accent4>
          <a:srgbClr val="000000"/>
        </a:accent4>
        <a:accent5>
          <a:srgbClr val="E7FFE5"/>
        </a:accent5>
        <a:accent6>
          <a:srgbClr val="12E704"/>
        </a:accent6>
        <a:hlink>
          <a:srgbClr val="077500"/>
        </a:hlink>
        <a:folHlink>
          <a:srgbClr val="215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7FF"/>
        </a:accent2>
        <a:accent3>
          <a:srgbClr val="DCEBDB"/>
        </a:accent3>
        <a:accent4>
          <a:srgbClr val="000000"/>
        </a:accent4>
        <a:accent5>
          <a:srgbClr val="E2FFAA"/>
        </a:accent5>
        <a:accent6>
          <a:srgbClr val="0497E7"/>
        </a:accent6>
        <a:hlink>
          <a:srgbClr val="097500"/>
        </a:hlink>
        <a:folHlink>
          <a:srgbClr val="004B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FF6F05"/>
        </a:accent1>
        <a:accent2>
          <a:srgbClr val="11FF05"/>
        </a:accent2>
        <a:accent3>
          <a:srgbClr val="DCEBDB"/>
        </a:accent3>
        <a:accent4>
          <a:srgbClr val="000000"/>
        </a:accent4>
        <a:accent5>
          <a:srgbClr val="FFBBAA"/>
        </a:accent5>
        <a:accent6>
          <a:srgbClr val="0EE704"/>
        </a:accent6>
        <a:hlink>
          <a:srgbClr val="75003D"/>
        </a:hlink>
        <a:folHlink>
          <a:srgbClr val="06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FFD405"/>
        </a:accent1>
        <a:accent2>
          <a:srgbClr val="FF1405"/>
        </a:accent2>
        <a:accent3>
          <a:srgbClr val="DCEBDB"/>
        </a:accent3>
        <a:accent4>
          <a:srgbClr val="000000"/>
        </a:accent4>
        <a:accent5>
          <a:srgbClr val="FFE6AA"/>
        </a:accent5>
        <a:accent6>
          <a:srgbClr val="E71104"/>
        </a:accent6>
        <a:hlink>
          <a:srgbClr val="110075"/>
        </a:hlink>
        <a:folHlink>
          <a:srgbClr val="07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5FFD1"/>
        </a:accent1>
        <a:accent2>
          <a:srgbClr val="15FF05"/>
        </a:accent2>
        <a:accent3>
          <a:srgbClr val="FFFFFF"/>
        </a:accent3>
        <a:accent4>
          <a:srgbClr val="000000"/>
        </a:accent4>
        <a:accent5>
          <a:srgbClr val="E7FFE5"/>
        </a:accent5>
        <a:accent6>
          <a:srgbClr val="12E704"/>
        </a:accent6>
        <a:hlink>
          <a:srgbClr val="077500"/>
        </a:hlink>
        <a:folHlink>
          <a:srgbClr val="215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7FF"/>
        </a:accent2>
        <a:accent3>
          <a:srgbClr val="FFFFFF"/>
        </a:accent3>
        <a:accent4>
          <a:srgbClr val="000000"/>
        </a:accent4>
        <a:accent5>
          <a:srgbClr val="E2FFAA"/>
        </a:accent5>
        <a:accent6>
          <a:srgbClr val="0497E7"/>
        </a:accent6>
        <a:hlink>
          <a:srgbClr val="097500"/>
        </a:hlink>
        <a:folHlink>
          <a:srgbClr val="004B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6F05"/>
        </a:accent1>
        <a:accent2>
          <a:srgbClr val="11FF05"/>
        </a:accent2>
        <a:accent3>
          <a:srgbClr val="FFFFFF"/>
        </a:accent3>
        <a:accent4>
          <a:srgbClr val="000000"/>
        </a:accent4>
        <a:accent5>
          <a:srgbClr val="FFBBAA"/>
        </a:accent5>
        <a:accent6>
          <a:srgbClr val="0EE704"/>
        </a:accent6>
        <a:hlink>
          <a:srgbClr val="75003D"/>
        </a:hlink>
        <a:folHlink>
          <a:srgbClr val="06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405"/>
        </a:accent1>
        <a:accent2>
          <a:srgbClr val="FF1405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1104"/>
        </a:accent6>
        <a:hlink>
          <a:srgbClr val="110075"/>
        </a:hlink>
        <a:folHlink>
          <a:srgbClr val="077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ind_2314_slide</Template>
  <TotalTime>558</TotalTime>
  <Words>1963</Words>
  <Application>Microsoft Office PowerPoint</Application>
  <PresentationFormat>Экран (4:3)</PresentationFormat>
  <Paragraphs>322</Paragraphs>
  <Slides>24</Slides>
  <Notes>24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ind_2314_slide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ИОМ</vt:lpstr>
      <vt:lpstr>План мероприятий по вопросам индивидуального сопровождения воспитанников</vt:lpstr>
      <vt:lpstr>План мероприятий по вопросам индивидуального сопровождения воспитанников</vt:lpstr>
      <vt:lpstr>План мероприятий по вопросам индивидуального сопровождения воспитанников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Twoja nazwa firmy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ppsworld.ru</dc:creator>
  <cp:keywords>фон для power point</cp:keywords>
  <cp:lastModifiedBy>1</cp:lastModifiedBy>
  <cp:revision>57</cp:revision>
  <cp:lastPrinted>2016-09-20T12:40:20Z</cp:lastPrinted>
  <dcterms:created xsi:type="dcterms:W3CDTF">2012-12-03T07:31:26Z</dcterms:created>
  <dcterms:modified xsi:type="dcterms:W3CDTF">2016-09-20T12:52:30Z</dcterms:modified>
</cp:coreProperties>
</file>