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75" r:id="rId2"/>
    <p:sldId id="285" r:id="rId3"/>
    <p:sldId id="256" r:id="rId4"/>
    <p:sldId id="257" r:id="rId5"/>
    <p:sldId id="259" r:id="rId6"/>
    <p:sldId id="287" r:id="rId7"/>
    <p:sldId id="288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34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60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035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66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28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8475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076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374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28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96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78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01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87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75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79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55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68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3225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inobr.gov-murman.ru/files/OVZ/Prikaz_%E2%84%96_1599_ot_19.12.2014.pdf" TargetMode="External"/><Relationship Id="rId2" Type="http://schemas.openxmlformats.org/officeDocument/2006/relationships/hyperlink" Target="http://minobr.gov-murman.ru/files/Lows/Gener_edu/OVZ/Cons_FGOS_OVZ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inobr.gov-murman.ru/files/OVZ/Prikaz_%E2%84%96_1598_ot_19.12.2014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352928" cy="468052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И РЕАЛИЗАЦИЯ ИНДИВИДУАЛЬНЫХ ОБРАЗОВАТЕЛЬНЫХ МАРШРУТОВ ДЛЯ детей С ограниченными возможностями здоровья</a:t>
            </a:r>
            <a:br>
              <a:rPr lang="ru-RU" sz="3600" b="1" i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i="1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352928" cy="1872208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Муниципальный ресурсный центр</a:t>
            </a:r>
          </a:p>
          <a:p>
            <a:pPr algn="ctr">
              <a:spcBef>
                <a:spcPts val="0"/>
              </a:spcBef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«Проектирование индивидуального образовательного маршрута воспитанника в условиях реализации Федерального Государственного Образовательного Стандарта Дошкольного Образования»</a:t>
            </a:r>
          </a:p>
          <a:p>
            <a:pPr algn="ctr">
              <a:spcBef>
                <a:spcPts val="0"/>
              </a:spcBef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(МДОУ  № 139, 85, 140, 142)</a:t>
            </a:r>
          </a:p>
        </p:txBody>
      </p:sp>
    </p:spTree>
    <p:extLst>
      <p:ext uri="{BB962C8B-B14F-4D97-AF65-F5344CB8AC3E}">
        <p14:creationId xmlns:p14="http://schemas.microsoft.com/office/powerpoint/2010/main" val="3792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424936" cy="618630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«ОВЗ – ограниченные возможности здоровья» </a:t>
            </a:r>
            <a:endParaRPr lang="ru-RU" sz="3600" dirty="0" smtClean="0">
              <a:solidFill>
                <a:srgbClr val="373737"/>
              </a:solidFill>
              <a:latin typeface="Helvetica"/>
              <a:ea typeface="Times New Roman" panose="02020603050405020304" pitchFamily="18" charset="0"/>
            </a:endParaRPr>
          </a:p>
          <a:p>
            <a:endParaRPr lang="ru-RU" sz="3600" dirty="0" smtClean="0">
              <a:solidFill>
                <a:srgbClr val="373737"/>
              </a:solidFill>
              <a:latin typeface="Helvetica"/>
              <a:ea typeface="Calibri"/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«</a:t>
            </a:r>
            <a:r>
              <a:rPr lang="ru-RU" sz="2800" b="1" dirty="0">
                <a:solidFill>
                  <a:schemeClr val="bg1"/>
                </a:solidFill>
              </a:rPr>
              <a:t>обучающийся с ограниченными возможностями здоровья»</a:t>
            </a:r>
            <a:r>
              <a:rPr lang="ru-RU" sz="2800" dirty="0">
                <a:solidFill>
                  <a:schemeClr val="bg1"/>
                </a:solidFill>
              </a:rPr>
              <a:t> - это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специальных </a:t>
            </a:r>
            <a:r>
              <a:rPr lang="ru-RU" sz="2800" dirty="0" smtClean="0">
                <a:solidFill>
                  <a:schemeClr val="bg1"/>
                </a:solidFill>
              </a:rPr>
              <a:t>условий» </a:t>
            </a:r>
            <a:endParaRPr lang="ru-RU" sz="28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 smtClean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9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80920" cy="165618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Нормативная база 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ОВЗ</a:t>
            </a:r>
            <a:r>
              <a:rPr lang="ru-RU" sz="3200" dirty="0">
                <a:solidFill>
                  <a:schemeClr val="bg1"/>
                </a:solidFill>
              </a:rPr>
              <a:t/>
            </a:r>
            <a:br>
              <a:rPr lang="ru-RU" sz="3200" dirty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66618" cy="439248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Концепция Федерального государственного образовательного стандарта для обучающихся с ограниченными возможностями здоровья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Приказ Министерства образования и науки Российской Федерации от 19.12.2014 № 1599 «Об утверждении федерального </a:t>
            </a:r>
            <a:r>
              <a:rPr lang="ru-RU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государственнного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образовательного стандарта образования обучающихся с умственной отсталостью (интеллектуальными нарушениями)»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Приказ Министерства образования и науки Российской Федерации от 19.12.2014 № 1598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36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indent="0" fontAlgn="base">
              <a:buClrTx/>
              <a:buNone/>
            </a:pP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buClrTx/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Категории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детей с ОВЗ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ClrTx/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нарушениями зрения</a:t>
            </a:r>
          </a:p>
          <a:p>
            <a:pPr fontAlgn="base">
              <a:buClrTx/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нарушениями слуха</a:t>
            </a:r>
          </a:p>
          <a:p>
            <a:pPr fontAlgn="base">
              <a:buClrTx/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тяжелыми нарушениями речи (ТНР)</a:t>
            </a:r>
          </a:p>
          <a:p>
            <a:pPr fontAlgn="base">
              <a:buClrTx/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нарушениями опорно-двигательного аппарата(НОДА)</a:t>
            </a:r>
          </a:p>
          <a:p>
            <a:pPr fontAlgn="base">
              <a:buClrTx/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задержкой психического развития (ЗПР)</a:t>
            </a:r>
          </a:p>
          <a:p>
            <a:pPr fontAlgn="base">
              <a:buClrTx/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нарушением интеллекта (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УО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base">
              <a:buClrTx/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расстройствами аутистического спектра (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base">
              <a:buClrTx/>
              <a:buFont typeface="Wingdings" pitchFamily="2" charset="2"/>
              <a:buChar char="v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ети со сложными дефектами</a:t>
            </a:r>
          </a:p>
          <a:p>
            <a:pPr fontAlgn="base">
              <a:buClrTx/>
              <a:buFont typeface="Wingdings" pitchFamily="2" charset="2"/>
              <a:buChar char="v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ети с умственной отсталостью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v"/>
            </a:pP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1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568951" cy="1235968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Принципы обучения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568952" cy="3960440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Психологическая безопасность.</a:t>
            </a:r>
          </a:p>
          <a:p>
            <a:pPr marL="0" indent="0" fontAlgn="base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Помощь в приспособлении к окружающим условиям.</a:t>
            </a:r>
          </a:p>
          <a:p>
            <a:pPr marL="0" indent="0" fontAlgn="base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Единство совместной деятельности.</a:t>
            </a:r>
          </a:p>
          <a:p>
            <a:pPr marL="0" indent="0" fontAlgn="base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Мотивирование ребенка к учебному процессу.</a:t>
            </a:r>
          </a:p>
          <a:p>
            <a:pPr marL="0" indent="0">
              <a:buNone/>
            </a:pPr>
            <a:endParaRPr lang="ru-RU" sz="4000" b="1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8280920" cy="317009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УСЛОВИЯ РЕАЛИЗАЦИИ</a:t>
            </a:r>
          </a:p>
          <a:p>
            <a:pPr algn="ctr"/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Индивидуальный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подход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Предотвращение наступления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утомления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Использование методов, активизирующих познавательную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Проявление педагогического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такта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Поощрение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малейшие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успехи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47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4997" y="476672"/>
            <a:ext cx="7776864" cy="390876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МЕТОДЫ И ПРИЕМЫ </a:t>
            </a:r>
          </a:p>
          <a:p>
            <a:pPr algn="ctr"/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игровые ситуации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дидактические игры, которые связаны с поиском видовых и родовых признаков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предметов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игровые тренинги, способствующие развитию умения общаться с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другими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релаксация, позволяющие снять мышечные спазмы и зажимы, особенно в области лица и кистей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2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документы\ИОМ от 09.12.2016\big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2520280" cy="389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ользователь\Desktop\документы\ИОМ от 09.12.2016\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653125"/>
            <a:ext cx="2592288" cy="400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7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276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Сектор</vt:lpstr>
      <vt:lpstr>ПРОЕКТИРОВАНИЕ И РЕАЛИЗАЦИЯ ИНДИВИДУАЛЬНЫХ ОБРАЗОВАТЕЛЬНЫХ МАРШРУТОВ ДЛЯ детей С ограниченными возможностями здоровья  </vt:lpstr>
      <vt:lpstr>Презентация PowerPoint</vt:lpstr>
      <vt:lpstr>Нормативная база по ФГОС  детей с ОВЗ </vt:lpstr>
      <vt:lpstr> </vt:lpstr>
      <vt:lpstr>Принципы обучения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 поведением разумеют определённым образом организованную деятельность, осуществляющую связь организма с окружающей средой…</dc:title>
  <dc:creator>1</dc:creator>
  <cp:lastModifiedBy>1</cp:lastModifiedBy>
  <cp:revision>95</cp:revision>
  <dcterms:created xsi:type="dcterms:W3CDTF">2015-12-01T13:29:46Z</dcterms:created>
  <dcterms:modified xsi:type="dcterms:W3CDTF">2017-03-22T06:04:42Z</dcterms:modified>
</cp:coreProperties>
</file>