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62" r:id="rId5"/>
    <p:sldId id="261" r:id="rId6"/>
    <p:sldId id="259" r:id="rId7"/>
    <p:sldId id="258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73" r:id="rId18"/>
    <p:sldId id="277" r:id="rId19"/>
    <p:sldId id="274" r:id="rId20"/>
    <p:sldId id="276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3"/>
            <a:ext cx="7772400" cy="93610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Муниципальное дошкольное образовательное учреждение </a:t>
            </a:r>
            <a:br>
              <a:rPr lang="ru-RU" sz="2000" dirty="0" smtClean="0"/>
            </a:br>
            <a:r>
              <a:rPr lang="ru-RU" sz="2000" dirty="0" smtClean="0"/>
              <a:t>«Детский сад № 139»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4824"/>
            <a:ext cx="7344816" cy="374441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</a:pPr>
            <a:r>
              <a:rPr lang="ru-RU" sz="3800" b="1" i="1" dirty="0" smtClean="0">
                <a:solidFill>
                  <a:srgbClr val="371DF5"/>
                </a:solidFill>
              </a:rPr>
              <a:t>Краткосрочная образовательная практика</a:t>
            </a:r>
            <a:r>
              <a:rPr lang="ru-RU" sz="3800" b="1" dirty="0">
                <a:solidFill>
                  <a:srgbClr val="371DF5"/>
                </a:solidFill>
              </a:rPr>
              <a:t> </a:t>
            </a:r>
            <a:r>
              <a:rPr lang="ru-RU" sz="4500" b="1" dirty="0">
                <a:solidFill>
                  <a:srgbClr val="371DF5"/>
                </a:solidFill>
              </a:rPr>
              <a:t>Изготовление новогодней поделки в технике </a:t>
            </a:r>
            <a:br>
              <a:rPr lang="ru-RU" sz="4500" b="1" dirty="0">
                <a:solidFill>
                  <a:srgbClr val="371DF5"/>
                </a:solidFill>
              </a:rPr>
            </a:br>
            <a:r>
              <a:rPr lang="ru-RU" sz="4500" b="1" dirty="0">
                <a:solidFill>
                  <a:srgbClr val="371DF5"/>
                </a:solidFill>
              </a:rPr>
              <a:t>«Айрис </a:t>
            </a:r>
            <a:r>
              <a:rPr lang="ru-RU" sz="4500" b="1" dirty="0" err="1">
                <a:solidFill>
                  <a:srgbClr val="371DF5"/>
                </a:solidFill>
              </a:rPr>
              <a:t>фолдинг</a:t>
            </a:r>
            <a:r>
              <a:rPr lang="ru-RU" sz="4500" b="1" dirty="0">
                <a:solidFill>
                  <a:srgbClr val="371DF5"/>
                </a:solidFill>
              </a:rPr>
              <a:t>»</a:t>
            </a:r>
            <a:endParaRPr lang="ru-RU" sz="4500" b="1" i="1" dirty="0" smtClean="0">
              <a:solidFill>
                <a:srgbClr val="371DF5"/>
              </a:solidFill>
            </a:endParaRPr>
          </a:p>
          <a:p>
            <a:endParaRPr lang="ru-RU" sz="2800" b="1" dirty="0" smtClean="0">
              <a:solidFill>
                <a:srgbClr val="371DF5"/>
              </a:solidFill>
            </a:endParaRPr>
          </a:p>
          <a:p>
            <a:endParaRPr lang="ru-RU" sz="2800" b="1" dirty="0" smtClean="0">
              <a:solidFill>
                <a:srgbClr val="371DF5"/>
              </a:solidFill>
            </a:endParaRPr>
          </a:p>
          <a:p>
            <a:endParaRPr lang="ru-RU" sz="2000" b="1" dirty="0" smtClean="0">
              <a:solidFill>
                <a:srgbClr val="371DF5"/>
              </a:solidFill>
            </a:endParaRPr>
          </a:p>
          <a:p>
            <a:endParaRPr lang="ru-RU" sz="2000" b="1" dirty="0" smtClean="0">
              <a:solidFill>
                <a:srgbClr val="371DF5"/>
              </a:solidFill>
            </a:endParaRPr>
          </a:p>
          <a:p>
            <a:endParaRPr lang="ru-RU" sz="2000" b="1" dirty="0" smtClean="0">
              <a:solidFill>
                <a:srgbClr val="371DF5"/>
              </a:solidFill>
            </a:endParaRPr>
          </a:p>
          <a:p>
            <a:endParaRPr lang="ru-RU" sz="2000" b="1" dirty="0" smtClean="0">
              <a:solidFill>
                <a:srgbClr val="371DF5"/>
              </a:solidFill>
            </a:endParaRPr>
          </a:p>
          <a:p>
            <a:r>
              <a:rPr lang="ru-RU" sz="2000" b="1" dirty="0" smtClean="0">
                <a:solidFill>
                  <a:srgbClr val="371DF5"/>
                </a:solidFill>
              </a:rPr>
              <a:t>Подготовила воспитатель: </a:t>
            </a:r>
          </a:p>
          <a:p>
            <a:r>
              <a:rPr lang="ru-RU" sz="2000" b="1" dirty="0" smtClean="0">
                <a:solidFill>
                  <a:srgbClr val="371DF5"/>
                </a:solidFill>
              </a:rPr>
              <a:t>Бурдакова Ольга Анатольевна </a:t>
            </a:r>
            <a:endParaRPr lang="ru-RU" sz="2000" b="1" dirty="0">
              <a:solidFill>
                <a:srgbClr val="371D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8136904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4). Новый трафарет прикрепить к основе (картону) 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к лицевой стороне  рис.1, 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рис. 2 вид с изнаночной стороны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0008.jpg"/>
          <p:cNvPicPr/>
          <p:nvPr/>
        </p:nvPicPr>
        <p:blipFill>
          <a:blip r:embed="rId3" cstate="print">
            <a:lum bright="18000" contrast="19000"/>
          </a:blip>
          <a:srcRect/>
          <a:stretch>
            <a:fillRect/>
          </a:stretch>
        </p:blipFill>
        <p:spPr bwMode="auto">
          <a:xfrm rot="5400000">
            <a:off x="5196089" y="3020935"/>
            <a:ext cx="35043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0025.jpg"/>
          <p:cNvPicPr/>
          <p:nvPr/>
        </p:nvPicPr>
        <p:blipFill>
          <a:blip r:embed="rId4" cstate="print">
            <a:lum bright="27000" contrast="16000"/>
          </a:blip>
          <a:srcRect/>
          <a:stretch>
            <a:fillRect/>
          </a:stretch>
        </p:blipFill>
        <p:spPr bwMode="auto">
          <a:xfrm rot="5400000">
            <a:off x="2301212" y="3035492"/>
            <a:ext cx="3461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5). Подготовить фантики, полоски. Фантики разрезать пополам, полоски упаковочной бумаги нарезать шириной не менее 4 см. Заготовки сложить вдоль пополам.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0335.jpg"/>
          <p:cNvPicPr/>
          <p:nvPr/>
        </p:nvPicPr>
        <p:blipFill>
          <a:blip r:embed="rId3" cstate="print">
            <a:lum bright="11000" contrast="9000"/>
          </a:blip>
          <a:srcRect/>
          <a:stretch>
            <a:fillRect/>
          </a:stretch>
        </p:blipFill>
        <p:spPr bwMode="auto">
          <a:xfrm rot="5400000">
            <a:off x="2447764" y="2960948"/>
            <a:ext cx="30963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0517.jpg"/>
          <p:cNvPicPr/>
          <p:nvPr/>
        </p:nvPicPr>
        <p:blipFill>
          <a:blip r:embed="rId4" cstate="print">
            <a:lum bright="11000" contrast="13000"/>
          </a:blip>
          <a:srcRect/>
          <a:stretch>
            <a:fillRect/>
          </a:stretch>
        </p:blipFill>
        <p:spPr bwMode="auto">
          <a:xfrm rot="5400000">
            <a:off x="5436096" y="2924944"/>
            <a:ext cx="338437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61404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6). Прикреплять полоски начинаем с цифры 1 сгибом к линии. Затем прикрепляем полоску к цифре 2 и т.д. по кругу (прикрепляем полоски малярным скотчем) 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0721.jpg"/>
          <p:cNvPicPr/>
          <p:nvPr/>
        </p:nvPicPr>
        <p:blipFill>
          <a:blip r:embed="rId3" cstate="print">
            <a:lum bright="25000" contrast="10000"/>
          </a:blip>
          <a:srcRect/>
          <a:stretch>
            <a:fillRect/>
          </a:stretch>
        </p:blipFill>
        <p:spPr bwMode="auto">
          <a:xfrm>
            <a:off x="2411760" y="2420888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0751.jpg"/>
          <p:cNvPicPr/>
          <p:nvPr/>
        </p:nvPicPr>
        <p:blipFill>
          <a:blip r:embed="rId4" cstate="print">
            <a:lum bright="28000" contrast="18000"/>
          </a:blip>
          <a:srcRect/>
          <a:stretch>
            <a:fillRect/>
          </a:stretch>
        </p:blipFill>
        <p:spPr bwMode="auto">
          <a:xfrm rot="10800000">
            <a:off x="4355976" y="2996952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mily\Desktop\САД 139\2021-2022\Краткосрочные обр.практики\Новогодняя поделка Айрис фолдинг\IMG_20211128_150917.jpg"/>
          <p:cNvPicPr/>
          <p:nvPr/>
        </p:nvPicPr>
        <p:blipFill>
          <a:blip r:embed="rId5" cstate="print">
            <a:lum bright="8000" contrast="19000"/>
          </a:blip>
          <a:srcRect/>
          <a:stretch>
            <a:fillRect/>
          </a:stretch>
        </p:blipFill>
        <p:spPr bwMode="auto">
          <a:xfrm rot="10800000">
            <a:off x="6660232" y="3429000"/>
            <a:ext cx="1872208" cy="2758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7). Далее прикрепляем полоски к последующим цифрам 3,4,5. Прошли первый круг. 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1054.jpg"/>
          <p:cNvPicPr/>
          <p:nvPr/>
        </p:nvPicPr>
        <p:blipFill>
          <a:blip r:embed="rId3" cstate="print">
            <a:lum bright="8000"/>
          </a:blip>
          <a:srcRect/>
          <a:stretch>
            <a:fillRect/>
          </a:stretch>
        </p:blipFill>
        <p:spPr bwMode="auto">
          <a:xfrm rot="5400000">
            <a:off x="1998103" y="2474505"/>
            <a:ext cx="277152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1150.jpg"/>
          <p:cNvPicPr/>
          <p:nvPr/>
        </p:nvPicPr>
        <p:blipFill>
          <a:blip r:embed="rId4" cstate="print">
            <a:lum bright="14000"/>
          </a:blip>
          <a:srcRect/>
          <a:stretch>
            <a:fillRect/>
          </a:stretch>
        </p:blipFill>
        <p:spPr bwMode="auto">
          <a:xfrm rot="10800000">
            <a:off x="4644008" y="2708920"/>
            <a:ext cx="2016224" cy="298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mily\Desktop\САД 139\2021-2022\Краткосрочные обр.практики\Новогодняя поделка Айрис фолдинг\IMG_20211128_151238.jpg"/>
          <p:cNvPicPr/>
          <p:nvPr/>
        </p:nvPicPr>
        <p:blipFill>
          <a:blip r:embed="rId5" cstate="print">
            <a:lum bright="11000"/>
          </a:blip>
          <a:srcRect/>
          <a:stretch>
            <a:fillRect/>
          </a:stretch>
        </p:blipFill>
        <p:spPr bwMode="auto">
          <a:xfrm rot="10800000">
            <a:off x="6948264" y="3501008"/>
            <a:ext cx="1944216" cy="295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8). Далее прикрепляем полоски следующего круга 6,7,8, и последующего круга 9, 10, 11. 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1619.jpg"/>
          <p:cNvPicPr/>
          <p:nvPr/>
        </p:nvPicPr>
        <p:blipFill>
          <a:blip r:embed="rId3" cstate="print">
            <a:lum bright="11000" contrast="18000"/>
          </a:blip>
          <a:srcRect/>
          <a:stretch>
            <a:fillRect/>
          </a:stretch>
        </p:blipFill>
        <p:spPr bwMode="auto">
          <a:xfrm rot="5400000">
            <a:off x="2595352" y="2957376"/>
            <a:ext cx="30892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1803.jpg"/>
          <p:cNvPicPr/>
          <p:nvPr/>
        </p:nvPicPr>
        <p:blipFill>
          <a:blip r:embed="rId4" cstate="print">
            <a:lum bright="26000" contrast="14000"/>
          </a:blip>
          <a:srcRect/>
          <a:stretch>
            <a:fillRect/>
          </a:stretch>
        </p:blipFill>
        <p:spPr bwMode="auto">
          <a:xfrm rot="10800000">
            <a:off x="5868144" y="3140968"/>
            <a:ext cx="2160240" cy="304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 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9). Далее прикрепляем полоски следующего круга 12,13,14 . 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endParaRPr lang="ru-RU" sz="2000" dirty="0"/>
          </a:p>
        </p:txBody>
      </p:sp>
      <p:pic>
        <p:nvPicPr>
          <p:cNvPr id="6" name="Рисунок 5" descr="C:\Users\family\Desktop\САД 139\2021-2022\Краткосрочные обр.практики\Новогодняя поделка Айрис фолдинг\IMG_20211128_152119.jpg"/>
          <p:cNvPicPr/>
          <p:nvPr/>
        </p:nvPicPr>
        <p:blipFill>
          <a:blip r:embed="rId3" cstate="print">
            <a:lum bright="9000" contrast="18000"/>
          </a:blip>
          <a:srcRect/>
          <a:stretch>
            <a:fillRect/>
          </a:stretch>
        </p:blipFill>
        <p:spPr bwMode="auto">
          <a:xfrm rot="5400000">
            <a:off x="3109287" y="2731473"/>
            <a:ext cx="364550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1075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10). Прикрепляем последнюю полоску 15 .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2221.jpg"/>
          <p:cNvPicPr/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 rot="10800000">
            <a:off x="3707904" y="2348880"/>
            <a:ext cx="2872856" cy="378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11). Открепляем трафарет и смотрим что получилось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2246.jpg"/>
          <p:cNvPicPr/>
          <p:nvPr/>
        </p:nvPicPr>
        <p:blipFill>
          <a:blip r:embed="rId3" cstate="print">
            <a:lum bright="11000"/>
          </a:blip>
          <a:srcRect l="14671" t="8133" r="4272" b="5690"/>
          <a:stretch>
            <a:fillRect/>
          </a:stretch>
        </p:blipFill>
        <p:spPr bwMode="auto">
          <a:xfrm rot="10800000">
            <a:off x="3491880" y="2492896"/>
            <a:ext cx="2525314" cy="360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12). Закрепляем широким скотчем с изнаночной стороны (для надежности) 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2516.jpg"/>
          <p:cNvPicPr/>
          <p:nvPr/>
        </p:nvPicPr>
        <p:blipFill>
          <a:blip r:embed="rId3" cstate="print">
            <a:lum bright="6000" contrast="14000"/>
          </a:blip>
          <a:srcRect/>
          <a:stretch>
            <a:fillRect/>
          </a:stretch>
        </p:blipFill>
        <p:spPr bwMode="auto">
          <a:xfrm rot="5400000">
            <a:off x="3085145" y="2899634"/>
            <a:ext cx="354977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13). Приклеиваем декоративную тесьму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3043.jpg"/>
          <p:cNvPicPr/>
          <p:nvPr/>
        </p:nvPicPr>
        <p:blipFill>
          <a:blip r:embed="rId3" cstate="print">
            <a:lum bright="16000" contrast="18000"/>
          </a:blip>
          <a:srcRect l="3035" b="5549"/>
          <a:stretch>
            <a:fillRect/>
          </a:stretch>
        </p:blipFill>
        <p:spPr bwMode="auto">
          <a:xfrm rot="5400000">
            <a:off x="3318430" y="2954378"/>
            <a:ext cx="3500581" cy="257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-11536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633224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371DF5"/>
                </a:solidFill>
              </a:rPr>
              <a:t>Технологическая карта КОП</a:t>
            </a:r>
            <a:endParaRPr lang="ru-RU" sz="3200" b="1" dirty="0">
              <a:solidFill>
                <a:srgbClr val="371DF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556792"/>
            <a:ext cx="6445224" cy="424847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Возрастная группа: </a:t>
            </a:r>
            <a:r>
              <a:rPr lang="ru-RU" sz="2000" b="1" dirty="0" smtClean="0">
                <a:solidFill>
                  <a:srgbClr val="371DF5"/>
                </a:solidFill>
              </a:rPr>
              <a:t>родители </a:t>
            </a:r>
            <a:r>
              <a:rPr lang="ru-RU" sz="2000" b="1" dirty="0" smtClean="0">
                <a:solidFill>
                  <a:srgbClr val="371DF5"/>
                </a:solidFill>
              </a:rPr>
              <a:t>обучающихся</a:t>
            </a:r>
          </a:p>
          <a:p>
            <a:pPr algn="l"/>
            <a:r>
              <a:rPr lang="ru-RU" sz="2000" b="1" dirty="0" smtClean="0">
                <a:solidFill>
                  <a:srgbClr val="371DF5"/>
                </a:solidFill>
              </a:rPr>
              <a:t> </a:t>
            </a:r>
            <a:r>
              <a:rPr lang="ru-RU" sz="2000" b="1" dirty="0" smtClean="0">
                <a:solidFill>
                  <a:srgbClr val="371DF5"/>
                </a:solidFill>
              </a:rPr>
              <a:t>МДОУ </a:t>
            </a:r>
            <a:r>
              <a:rPr lang="ru-RU" sz="2000" b="1" dirty="0" smtClean="0">
                <a:solidFill>
                  <a:srgbClr val="371DF5"/>
                </a:solidFill>
              </a:rPr>
              <a:t> </a:t>
            </a:r>
            <a:r>
              <a:rPr lang="ru-RU" sz="2000" b="1" dirty="0" smtClean="0">
                <a:solidFill>
                  <a:srgbClr val="371DF5"/>
                </a:solidFill>
              </a:rPr>
              <a:t>«Детский сад № 139»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Направление практики: </a:t>
            </a:r>
            <a:r>
              <a:rPr lang="ru-RU" sz="2000" b="1" dirty="0" smtClean="0">
                <a:solidFill>
                  <a:srgbClr val="371DF5"/>
                </a:solidFill>
              </a:rPr>
              <a:t>декоративно-прикладное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Количество участников:  </a:t>
            </a:r>
            <a:r>
              <a:rPr lang="ru-RU" sz="2000" b="1" dirty="0" smtClean="0">
                <a:solidFill>
                  <a:srgbClr val="371DF5"/>
                </a:solidFill>
              </a:rPr>
              <a:t>5-10 человек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Дата: </a:t>
            </a:r>
            <a:r>
              <a:rPr lang="ru-RU" sz="2000" b="1" dirty="0" smtClean="0">
                <a:solidFill>
                  <a:srgbClr val="371DF5"/>
                </a:solidFill>
              </a:rPr>
              <a:t>с 01.12.2021 - 10.12.2021 г.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Название практики: </a:t>
            </a:r>
            <a:r>
              <a:rPr lang="ru-RU" sz="2000" b="1" dirty="0" smtClean="0">
                <a:solidFill>
                  <a:srgbClr val="371DF5"/>
                </a:solidFill>
              </a:rPr>
              <a:t>Изготовление новогодней поделки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Цель: </a:t>
            </a:r>
            <a:r>
              <a:rPr lang="ru-RU" sz="2000" b="1" dirty="0" smtClean="0">
                <a:solidFill>
                  <a:srgbClr val="371DF5"/>
                </a:solidFill>
              </a:rPr>
              <a:t>Познакомить родителей с видом декоративно-прикладного искусства «Айрис </a:t>
            </a:r>
            <a:r>
              <a:rPr lang="ru-RU" sz="2000" b="1" dirty="0" err="1" smtClean="0">
                <a:solidFill>
                  <a:srgbClr val="371DF5"/>
                </a:solidFill>
              </a:rPr>
              <a:t>фолдинг</a:t>
            </a:r>
            <a:r>
              <a:rPr lang="ru-RU" sz="2000" b="1" dirty="0" smtClean="0">
                <a:solidFill>
                  <a:srgbClr val="371DF5"/>
                </a:solidFill>
              </a:rPr>
              <a:t>»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Количество занятий:  </a:t>
            </a:r>
            <a:r>
              <a:rPr lang="ru-RU" sz="2000" b="1" dirty="0" smtClean="0">
                <a:solidFill>
                  <a:srgbClr val="371DF5"/>
                </a:solidFill>
              </a:rPr>
              <a:t>2-3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Материал: </a:t>
            </a:r>
            <a:r>
              <a:rPr lang="ru-RU" sz="2000" b="1" dirty="0" err="1" smtClean="0">
                <a:solidFill>
                  <a:srgbClr val="371DF5"/>
                </a:solidFill>
              </a:rPr>
              <a:t>цв</a:t>
            </a:r>
            <a:r>
              <a:rPr lang="ru-RU" sz="2000" b="1" dirty="0" smtClean="0">
                <a:solidFill>
                  <a:srgbClr val="371DF5"/>
                </a:solidFill>
              </a:rPr>
              <a:t>. картон, обертки от конфет, упаковочная бумага, ножницы, скотч, клей.</a:t>
            </a:r>
          </a:p>
          <a:p>
            <a:pPr algn="l"/>
            <a:r>
              <a:rPr lang="ru-RU" sz="2000" b="1" dirty="0" smtClean="0">
                <a:solidFill>
                  <a:srgbClr val="FF0000"/>
                </a:solidFill>
              </a:rPr>
              <a:t>Продукт: </a:t>
            </a:r>
            <a:r>
              <a:rPr lang="ru-RU" sz="2000" b="1" dirty="0" smtClean="0">
                <a:solidFill>
                  <a:srgbClr val="371DF5"/>
                </a:solidFill>
              </a:rPr>
              <a:t>новогодняя поделка.</a:t>
            </a:r>
            <a:endParaRPr lang="ru-RU" sz="2000" b="1" dirty="0">
              <a:solidFill>
                <a:srgbClr val="371DF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14). Прикрепляем декоративные элементы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53150.jpg"/>
          <p:cNvPicPr/>
          <p:nvPr/>
        </p:nvPicPr>
        <p:blipFill>
          <a:blip r:embed="rId3" cstate="print">
            <a:lum bright="15000" contrast="13000"/>
          </a:blip>
          <a:srcRect/>
          <a:stretch>
            <a:fillRect/>
          </a:stretch>
        </p:blipFill>
        <p:spPr bwMode="auto">
          <a:xfrm rot="5400000">
            <a:off x="2592905" y="2887815"/>
            <a:ext cx="3158670" cy="236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53638.jpg"/>
          <p:cNvPicPr/>
          <p:nvPr/>
        </p:nvPicPr>
        <p:blipFill>
          <a:blip r:embed="rId4" cstate="print">
            <a:lum bright="15000" contrast="18000"/>
          </a:blip>
          <a:srcRect l="4184" r="1013" b="3052"/>
          <a:stretch>
            <a:fillRect/>
          </a:stretch>
        </p:blipFill>
        <p:spPr bwMode="auto">
          <a:xfrm rot="5400000">
            <a:off x="5580112" y="3356992"/>
            <a:ext cx="316835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48680"/>
            <a:ext cx="7772400" cy="118199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 15). Помещаем работу в рамку</a:t>
            </a:r>
            <a:endParaRPr lang="ru-RU" sz="2000" dirty="0"/>
          </a:p>
        </p:txBody>
      </p:sp>
      <p:pic>
        <p:nvPicPr>
          <p:cNvPr id="4" name="Рисунок 3" descr="C:\Users\family\Desktop\САД 139\2021-2022\Краткосрочные обр.практики\Новогодняя поделка Айрис фолдинг\IMG_20211128_183931.jpg"/>
          <p:cNvPicPr/>
          <p:nvPr/>
        </p:nvPicPr>
        <p:blipFill>
          <a:blip r:embed="rId3" cstate="print">
            <a:lum bright="17000" contrast="25000"/>
          </a:blip>
          <a:srcRect l="7659" t="4420" r="2136" b="8564"/>
          <a:stretch>
            <a:fillRect/>
          </a:stretch>
        </p:blipFill>
        <p:spPr bwMode="auto">
          <a:xfrm>
            <a:off x="3203848" y="1844824"/>
            <a:ext cx="3312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371DF5"/>
                </a:solidFill>
              </a:rPr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912968" cy="633670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Техника </a:t>
            </a:r>
            <a:r>
              <a:rPr lang="ru-RU" sz="4500" b="1" dirty="0" err="1" smtClean="0">
                <a:solidFill>
                  <a:srgbClr val="371DF5"/>
                </a:solidFill>
              </a:rPr>
              <a:t>айрис-фолдинг</a:t>
            </a:r>
            <a:r>
              <a:rPr lang="ru-RU" sz="4500" b="1" dirty="0" smtClean="0">
                <a:solidFill>
                  <a:srgbClr val="371DF5"/>
                </a:solidFill>
              </a:rPr>
              <a:t> появилась в Голландии (</a:t>
            </a:r>
            <a:r>
              <a:rPr lang="ru-RU" sz="4500" b="1" dirty="0" err="1" smtClean="0">
                <a:solidFill>
                  <a:srgbClr val="371DF5"/>
                </a:solidFill>
              </a:rPr>
              <a:t>Iris</a:t>
            </a:r>
            <a:r>
              <a:rPr lang="ru-RU" sz="4500" b="1" dirty="0" smtClean="0">
                <a:solidFill>
                  <a:srgbClr val="371DF5"/>
                </a:solidFill>
              </a:rPr>
              <a:t> </a:t>
            </a:r>
            <a:r>
              <a:rPr lang="ru-RU" sz="4500" b="1" dirty="0" err="1" smtClean="0">
                <a:solidFill>
                  <a:srgbClr val="371DF5"/>
                </a:solidFill>
              </a:rPr>
              <a:t>Folding</a:t>
            </a:r>
            <a:r>
              <a:rPr lang="ru-RU" sz="4500" b="1" dirty="0" smtClean="0">
                <a:solidFill>
                  <a:srgbClr val="371DF5"/>
                </a:solidFill>
              </a:rPr>
              <a:t> - в переводе с английского означает - сворачивание радужной оболочки, радужное складывание) 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500" b="1" dirty="0" smtClean="0">
              <a:solidFill>
                <a:srgbClr val="371DF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Техника </a:t>
            </a:r>
            <a:r>
              <a:rPr lang="ru-RU" sz="4500" b="1" dirty="0" err="1" smtClean="0">
                <a:solidFill>
                  <a:srgbClr val="371DF5"/>
                </a:solidFill>
              </a:rPr>
              <a:t>айрис-фолдинг</a:t>
            </a:r>
            <a:r>
              <a:rPr lang="ru-RU" sz="4500" b="1" dirty="0" smtClean="0">
                <a:solidFill>
                  <a:srgbClr val="371DF5"/>
                </a:solidFill>
              </a:rPr>
              <a:t> не требует специальных инструментов, что позволяет сделать её доступной для всех и каждого.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500" b="1" dirty="0" smtClean="0">
              <a:solidFill>
                <a:srgbClr val="371DF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При выполнении данной техники требуются: внимание, аккуратность и терпение.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500" b="1" dirty="0" smtClean="0">
              <a:solidFill>
                <a:srgbClr val="371DF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Занятия </a:t>
            </a:r>
            <a:r>
              <a:rPr lang="ru-RU" sz="4500" b="1" dirty="0" err="1" smtClean="0">
                <a:solidFill>
                  <a:srgbClr val="371DF5"/>
                </a:solidFill>
              </a:rPr>
              <a:t>айрис-фолдингом</a:t>
            </a:r>
            <a:r>
              <a:rPr lang="ru-RU" sz="4500" b="1" dirty="0" smtClean="0">
                <a:solidFill>
                  <a:srgbClr val="371DF5"/>
                </a:solidFill>
              </a:rPr>
              <a:t> помогают развивать внимание,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наблюдательность,   творческое  воображение и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пространственное мышление.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    Параллельно с этим происходит сенсорное развитие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  детей в процессе знакомства с цветом, формой и величиной предмета.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         Одним из достоинств </a:t>
            </a:r>
            <a:r>
              <a:rPr lang="ru-RU" sz="4500" b="1" dirty="0" err="1" smtClean="0">
                <a:solidFill>
                  <a:srgbClr val="371DF5"/>
                </a:solidFill>
              </a:rPr>
              <a:t>айрис-фолдинга</a:t>
            </a:r>
            <a:r>
              <a:rPr lang="ru-RU" sz="4500" b="1" dirty="0" smtClean="0">
                <a:solidFill>
                  <a:srgbClr val="371DF5"/>
                </a:solidFill>
              </a:rPr>
              <a:t> является то,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         что у детей совершенствуется мелкая моторика рук,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500" b="1" dirty="0" smtClean="0">
                <a:solidFill>
                  <a:srgbClr val="371DF5"/>
                </a:solidFill>
              </a:rPr>
              <a:t>                     происходит тренировка глазомера.                               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500" dirty="0" smtClean="0">
              <a:solidFill>
                <a:srgbClr val="371DF5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08011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Материалы:</a:t>
            </a:r>
            <a:r>
              <a:rPr lang="ru-RU" sz="2000" dirty="0" smtClean="0">
                <a:solidFill>
                  <a:srgbClr val="371DF5"/>
                </a:solidFill>
              </a:rPr>
              <a:t> </a:t>
            </a:r>
            <a:br>
              <a:rPr lang="ru-RU" sz="2000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цветной картон, обертки («фантики») от конфет,  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упаковочная бумага</a:t>
            </a:r>
            <a:endParaRPr lang="ru-RU" sz="2000" b="1" dirty="0">
              <a:solidFill>
                <a:srgbClr val="371DF5"/>
              </a:solidFill>
            </a:endParaRPr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3814.jpg"/>
          <p:cNvPicPr/>
          <p:nvPr/>
        </p:nvPicPr>
        <p:blipFill>
          <a:blip r:embed="rId3" cstate="print">
            <a:lum bright="1000" contrast="11000"/>
          </a:blip>
          <a:srcRect b="2643"/>
          <a:stretch>
            <a:fillRect/>
          </a:stretch>
        </p:blipFill>
        <p:spPr bwMode="auto">
          <a:xfrm rot="4930287">
            <a:off x="2433426" y="2446375"/>
            <a:ext cx="234793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44036.jpg"/>
          <p:cNvPicPr/>
          <p:nvPr/>
        </p:nvPicPr>
        <p:blipFill>
          <a:blip r:embed="rId4" cstate="print">
            <a:lum bright="13000" contrast="19000"/>
          </a:blip>
          <a:srcRect l="4266" t="8621" r="6887" b="19828"/>
          <a:stretch>
            <a:fillRect/>
          </a:stretch>
        </p:blipFill>
        <p:spPr bwMode="auto">
          <a:xfrm rot="782130">
            <a:off x="5948354" y="2186012"/>
            <a:ext cx="2001615" cy="221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family\Desktop\САД 139\2021-2022\Краткосрочные обр.практики\Новогодняя поделка Айрис фолдинг\IMG_20211128_144131.jpg"/>
          <p:cNvPicPr/>
          <p:nvPr/>
        </p:nvPicPr>
        <p:blipFill>
          <a:blip r:embed="rId5" cstate="print"/>
          <a:srcRect t="14310" b="18621"/>
          <a:stretch>
            <a:fillRect/>
          </a:stretch>
        </p:blipFill>
        <p:spPr bwMode="auto">
          <a:xfrm>
            <a:off x="4067944" y="4653136"/>
            <a:ext cx="211194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Отделочные материалы:</a:t>
            </a:r>
            <a:r>
              <a:rPr lang="ru-RU" sz="2000" dirty="0" smtClean="0">
                <a:solidFill>
                  <a:srgbClr val="371DF5"/>
                </a:solidFill>
              </a:rPr>
              <a:t> </a:t>
            </a:r>
            <a:br>
              <a:rPr lang="ru-RU" sz="2000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ленты, тесьма,  пайетки, бусины, декоративные элементы</a:t>
            </a:r>
            <a:endParaRPr lang="ru-RU" sz="2000" b="1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4229.jpg"/>
          <p:cNvPicPr/>
          <p:nvPr/>
        </p:nvPicPr>
        <p:blipFill>
          <a:blip r:embed="rId3" cstate="print">
            <a:lum bright="20000" contrast="8000"/>
          </a:blip>
          <a:srcRect t="17414" b="23793"/>
          <a:stretch>
            <a:fillRect/>
          </a:stretch>
        </p:blipFill>
        <p:spPr bwMode="auto">
          <a:xfrm rot="21298413">
            <a:off x="2415448" y="2459839"/>
            <a:ext cx="2613731" cy="184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44335.jpg"/>
          <p:cNvPicPr/>
          <p:nvPr/>
        </p:nvPicPr>
        <p:blipFill>
          <a:blip r:embed="rId4" cstate="print">
            <a:lum bright="19000" contrast="25000"/>
          </a:blip>
          <a:srcRect l="23954" r="10738"/>
          <a:stretch>
            <a:fillRect/>
          </a:stretch>
        </p:blipFill>
        <p:spPr bwMode="auto">
          <a:xfrm rot="5667943">
            <a:off x="5620531" y="3502503"/>
            <a:ext cx="208932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Инструменты:</a:t>
            </a:r>
            <a:r>
              <a:rPr lang="ru-RU" sz="2000" dirty="0" smtClean="0">
                <a:solidFill>
                  <a:srgbClr val="371DF5"/>
                </a:solidFill>
              </a:rPr>
              <a:t> </a:t>
            </a:r>
            <a:br>
              <a:rPr lang="ru-RU" sz="2000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трафарет – 2 шт., линейка, ножницы, канцелярский нож, пинцет, клей, малярный скотч</a:t>
            </a:r>
            <a:endParaRPr lang="ru-RU" sz="2000" b="1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4547.jpg"/>
          <p:cNvPicPr/>
          <p:nvPr/>
        </p:nvPicPr>
        <p:blipFill>
          <a:blip r:embed="rId3" cstate="print">
            <a:lum bright="8000" contrast="15000"/>
          </a:blip>
          <a:srcRect l="11172" r="10526"/>
          <a:stretch>
            <a:fillRect/>
          </a:stretch>
        </p:blipFill>
        <p:spPr bwMode="auto">
          <a:xfrm rot="5030838">
            <a:off x="3182912" y="2504170"/>
            <a:ext cx="260918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44709.jpg"/>
          <p:cNvPicPr/>
          <p:nvPr/>
        </p:nvPicPr>
        <p:blipFill>
          <a:blip r:embed="rId4" cstate="print">
            <a:lum bright="28000" contrast="21000"/>
          </a:blip>
          <a:srcRect l="5063" b="4378"/>
          <a:stretch>
            <a:fillRect/>
          </a:stretch>
        </p:blipFill>
        <p:spPr bwMode="auto">
          <a:xfrm rot="5896178">
            <a:off x="6094348" y="4110914"/>
            <a:ext cx="2234785" cy="166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1). Изображение трафарета перенести на изнаночную сторону</a:t>
            </a:r>
            <a:endParaRPr lang="ru-RU" sz="2000" b="1" dirty="0">
              <a:solidFill>
                <a:srgbClr val="371DF5"/>
              </a:solidFill>
            </a:endParaRPr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4928.jpg"/>
          <p:cNvPicPr/>
          <p:nvPr/>
        </p:nvPicPr>
        <p:blipFill>
          <a:blip r:embed="rId3" cstate="print">
            <a:lum bright="26000" contrast="34000"/>
          </a:blip>
          <a:srcRect l="2779" r="4507"/>
          <a:stretch>
            <a:fillRect/>
          </a:stretch>
        </p:blipFill>
        <p:spPr bwMode="auto">
          <a:xfrm rot="5071718">
            <a:off x="2303799" y="2279920"/>
            <a:ext cx="3133715" cy="2486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45101.jpg"/>
          <p:cNvPicPr/>
          <p:nvPr/>
        </p:nvPicPr>
        <p:blipFill>
          <a:blip r:embed="rId4" cstate="print">
            <a:lum bright="15000"/>
          </a:blip>
          <a:srcRect/>
          <a:stretch>
            <a:fillRect/>
          </a:stretch>
        </p:blipFill>
        <p:spPr bwMode="auto">
          <a:xfrm rot="5995456">
            <a:off x="5307829" y="3193430"/>
            <a:ext cx="3257745" cy="21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129614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2). Трафарет прикрепить к основе (картону) и канцелярским ножом вырезать по контуру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52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08276" y="3136540"/>
            <a:ext cx="3057940" cy="205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715411_8-p-novogodnii-fon-dlya-prezentatsii-8.png"/>
          <p:cNvPicPr>
            <a:picLocks noChangeAspect="1" noChangeArrowheads="1"/>
          </p:cNvPicPr>
          <p:nvPr/>
        </p:nvPicPr>
        <p:blipFill>
          <a:blip r:embed="rId2" cstate="print">
            <a:lum bright="11000"/>
          </a:blip>
          <a:srcRect/>
          <a:stretch>
            <a:fillRect/>
          </a:stretch>
        </p:blipFill>
        <p:spPr bwMode="auto">
          <a:xfrm>
            <a:off x="0" y="0"/>
            <a:ext cx="9155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371DF5"/>
                </a:solidFill>
              </a:rPr>
              <a:t>Изготовление:</a:t>
            </a:r>
            <a:br>
              <a:rPr lang="ru-RU" sz="2000" b="1" dirty="0" smtClean="0">
                <a:solidFill>
                  <a:srgbClr val="371DF5"/>
                </a:solidFill>
              </a:rPr>
            </a:br>
            <a:r>
              <a:rPr lang="ru-RU" sz="2000" b="1" dirty="0" smtClean="0">
                <a:solidFill>
                  <a:srgbClr val="371DF5"/>
                </a:solidFill>
              </a:rPr>
              <a:t>3). После того как вырезали, трафарет снять.</a:t>
            </a:r>
            <a:endParaRPr lang="ru-RU" sz="2000" dirty="0"/>
          </a:p>
        </p:txBody>
      </p:sp>
      <p:pic>
        <p:nvPicPr>
          <p:cNvPr id="5" name="Рисунок 4" descr="C:\Users\family\Desktop\САД 139\2021-2022\Краткосрочные обр.практики\Новогодняя поделка Айрис фолдинг\IMG_20211128_145759.jpg"/>
          <p:cNvPicPr/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 rot="21198184">
            <a:off x="2884661" y="2473977"/>
            <a:ext cx="2338925" cy="3307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family\Desktop\САД 139\2021-2022\Краткосрочные обр.практики\Новогодняя поделка Айрис фолдинг\IMG_20211128_145848.jpg"/>
          <p:cNvPicPr/>
          <p:nvPr/>
        </p:nvPicPr>
        <p:blipFill>
          <a:blip r:embed="rId4" cstate="print">
            <a:lum bright="9000" contrast="14000"/>
          </a:blip>
          <a:srcRect/>
          <a:stretch>
            <a:fillRect/>
          </a:stretch>
        </p:blipFill>
        <p:spPr bwMode="auto">
          <a:xfrm rot="179769">
            <a:off x="6158247" y="3045791"/>
            <a:ext cx="1944216" cy="288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141</Words>
  <Application>Microsoft Office PowerPoint</Application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дошкольное образовательное учреждение  «Детский сад № 139»</vt:lpstr>
      <vt:lpstr>Технологическая карта КОП</vt:lpstr>
      <vt:lpstr>Презентация PowerPoint</vt:lpstr>
      <vt:lpstr>Материалы:  цветной картон, обертки («фантики») от конфет,   упаковочная бумага</vt:lpstr>
      <vt:lpstr>Отделочные материалы:  ленты, тесьма,  пайетки, бусины, декоративные элементы</vt:lpstr>
      <vt:lpstr>Инструменты:  трафарет – 2 шт., линейка, ножницы, канцелярский нож, пинцет, клей, малярный скотч</vt:lpstr>
      <vt:lpstr>Изготовление: 1). Изображение трафарета перенести на изнаночную сторону</vt:lpstr>
      <vt:lpstr>Изготовление: 2). Трафарет прикрепить к основе (картону) и канцелярским ножом вырезать по контуру</vt:lpstr>
      <vt:lpstr>Изготовление: 3). После того как вырезали, трафарет снять.</vt:lpstr>
      <vt:lpstr>Изготовление: 4). Новый трафарет прикрепить к основе (картону)  к лицевой стороне  рис.1,  рис. 2 вид с изнаночной стороны</vt:lpstr>
      <vt:lpstr>Изготовление: 5). Подготовить фантики, полоски. Фантики разрезать пополам, полоски упаковочной бумаги нарезать шириной не менее 4 см. Заготовки сложить вдоль пополам.</vt:lpstr>
      <vt:lpstr>Изготовление: 6). Прикреплять полоски начинаем с цифры 1 сгибом к линии. Затем прикрепляем полоску к цифре 2 и т.д. по кругу (прикрепляем полоски малярным скотчем) </vt:lpstr>
      <vt:lpstr>Изготовление: 7). Далее прикрепляем полоски к последующим цифрам 3,4,5. Прошли первый круг. </vt:lpstr>
      <vt:lpstr>Изготовление: 8). Далее прикрепляем полоски следующего круга 6,7,8, и последующего круга 9, 10, 11. </vt:lpstr>
      <vt:lpstr>Изготовление:  9). Далее прикрепляем полоски следующего круга 12,13,14 .  </vt:lpstr>
      <vt:lpstr>Изготовление:  10). Прикрепляем последнюю полоску 15 .</vt:lpstr>
      <vt:lpstr>Изготовление:  11). Открепляем трафарет и смотрим что получилось</vt:lpstr>
      <vt:lpstr>Изготовление:  12). Закрепляем широким скотчем с изнаночной стороны (для надежности) </vt:lpstr>
      <vt:lpstr>Изготовление:  13). Приклеиваем декоративную тесьму</vt:lpstr>
      <vt:lpstr>Изготовление:  14). Прикрепляем декоративные элементы</vt:lpstr>
      <vt:lpstr>Изготовление:  15). Помещаем работу в рамку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 «Детский сад № 139»</dc:title>
  <dc:creator>family</dc:creator>
  <cp:lastModifiedBy>1</cp:lastModifiedBy>
  <cp:revision>18</cp:revision>
  <dcterms:created xsi:type="dcterms:W3CDTF">2021-11-28T13:20:21Z</dcterms:created>
  <dcterms:modified xsi:type="dcterms:W3CDTF">2021-11-29T06:46:30Z</dcterms:modified>
</cp:coreProperties>
</file>