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0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324291-A88C-4D3D-A795-8D064ACB7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366A62B-BC35-424D-BB4D-4F5F0575A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BD54138-9E4F-4B22-9793-248222864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6E01-B86F-4838-838F-2DDAB4D4FB2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1325D9C-22A7-4ADA-B95B-988DF374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903C9B-C973-4A5E-B89B-C9066DE6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C534-6940-4517-9729-8DFC468E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722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E528B0-048F-414F-A7D4-4970BEC85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D3C617C-82FF-494B-8A7D-04C6FE463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F1A0CF5-2A5F-4F1A-87BC-ED7DC8797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6E01-B86F-4838-838F-2DDAB4D4FB2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E197934-0410-4ECD-AC2D-EF93ADFA1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3899985-5403-4DC7-B05D-C603DCBBD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C534-6940-4517-9729-8DFC468E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84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B8B1611-E31A-4C95-80FF-97DFDEDB97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4D93AC9-7F7D-4A4F-A93A-BEB8EF295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9E4AA21-9C2F-4A11-B4C9-C116E1BD1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6E01-B86F-4838-838F-2DDAB4D4FB2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14DE028-92DF-41C0-93FD-42045F093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C45F16B-E535-4F02-A56F-BC8D20A7F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C534-6940-4517-9729-8DFC468E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566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9BC8AB-D573-49F2-83EF-1AF062B0E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6ACD3A-029F-41A7-A7AB-56DC6C545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7653B63-BC6E-448E-BD96-6585E1CF3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6E01-B86F-4838-838F-2DDAB4D4FB2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BE34989-A31B-4E27-A4B2-0673FF35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1283FCE-D303-44E9-9356-2C5139BF7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C534-6940-4517-9729-8DFC468E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320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9252B4-FD10-4A74-982E-C619FE8E2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72EB6A5-D2EF-4D8B-B149-42348ACFC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F06EC3-ACF7-44D1-ACF9-D499C62A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6E01-B86F-4838-838F-2DDAB4D4FB2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F556DA6-4D97-4B86-ABED-FE7AD29D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C8D8006-F462-49CB-9B79-039AF1E6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C534-6940-4517-9729-8DFC468E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04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D14F21-7353-4624-B741-9BDB8EE6B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CF654F6-B6AE-42D5-BC91-B0B237C80B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4B5D0F8-62D0-4F65-89D0-DE03E53F6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1259E6F-1881-4487-925B-CC3AADA0F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6E01-B86F-4838-838F-2DDAB4D4FB2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63E0E5F-3258-4D59-BE18-BBA208D64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3115192-EFE6-47A1-B9E2-B855022E2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C534-6940-4517-9729-8DFC468E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286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1F170C-28AB-4141-A6BB-CC3BC6233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CAAB7C3-CC7E-418B-AF2F-6735C28C6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231F97F-18DC-41CB-8095-431D6FEEF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EE29D66-1312-4286-A580-A51D8F11F8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0B71556-0682-4DD3-8E3E-8093BFFC7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9B919A2-7670-40A7-B3CF-6B9434773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6E01-B86F-4838-838F-2DDAB4D4FB2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1716587-67C3-480D-9563-91B4B9C96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10F51F6-3DC0-445A-B37F-171B0452C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C534-6940-4517-9729-8DFC468E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27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F89185-42BA-4F09-BEF8-662D83788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1C2262A-9FD3-4512-BBDF-93C4E5FC2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6E01-B86F-4838-838F-2DDAB4D4FB2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5570D27-BC86-4535-B54F-2D99D4DE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348D872-6D82-4CAF-9F61-737F84006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C534-6940-4517-9729-8DFC468E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7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A884004-D571-4EF2-9010-67DCDDE84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6E01-B86F-4838-838F-2DDAB4D4FB2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100A238-12A2-47D5-893B-C8C1D41E4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16DD7BD-1B67-4602-A3DB-6D3D74A99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C534-6940-4517-9729-8DFC468E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422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98AA6D-2439-41CB-BF6B-C1737DB4C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ED51FC-D04E-4B99-BFA9-AAC3423A6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C45BE1B-07FB-46A6-B067-CA01A3739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936F6DE-AD8D-4F85-B404-8F3B04EF7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6E01-B86F-4838-838F-2DDAB4D4FB2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97C803A-883B-48DB-8186-010443EEA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62B6EAA-C2FE-41C7-ADD1-72C8E0416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C534-6940-4517-9729-8DFC468E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202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D3FB95-DAC2-4C66-9F8A-A35639B07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E164E97-AAFB-492B-8E29-D8EEB73DFF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BC77FFF-B311-4C26-85C5-E25B7B134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9A431F7-D836-4EF6-A8F4-41D026F4E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6E01-B86F-4838-838F-2DDAB4D4FB2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F4EE5F1-C6D3-4CBB-BEDD-C078B0A00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2C5506D-5472-4637-B7F2-E36C8F4FB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DC534-6940-4517-9729-8DFC468E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102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37867B-8AE7-4AD0-8804-E9CC6C9EF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7697C2D-51E6-4F90-92DD-2A23F7001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904D38E-4C32-4380-BF5B-56C15650CC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96E01-B86F-4838-838F-2DDAB4D4FB2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A1AD395-CAF7-4969-BA15-6652F54C7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8B915A7-85E4-42CE-ADAB-5A2F5F794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DC534-6940-4517-9729-8DFC468E5B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460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DEFDF6-4226-4AF6-98DA-4B44EBB446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A689B38-871A-4864-B595-912632EA0C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0740064-F35D-4619-8189-80DD5DE84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97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610E58C-3E32-4127-8E70-C1ED4E99D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8A2B34B-BC84-424D-A196-A51AF5FD47A5}"/>
              </a:ext>
            </a:extLst>
          </p:cNvPr>
          <p:cNvSpPr/>
          <p:nvPr/>
        </p:nvSpPr>
        <p:spPr>
          <a:xfrm>
            <a:off x="156838" y="129907"/>
            <a:ext cx="11878323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/>
              <a:t>Ознакомление с социальным миром.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Знакомить с театром через мини-спектакли и представления, а также через игры-драматизации по произведениям детской литературы. Знакомить с ближайшим окружением (основными объектами поселковой инфраструктуры): дом, улица, магазин, поликлиника, парикмахерская.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Формировать интерес к малой родине и первичные представления о ней: напоминать детям название поселка, в котором они живут; самые любимые места посещения в выходные дни.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Рассказывать детям о понятных им профессиях (воспитатель, помощник воспитателя, музыкальный руководитель, врач, продавец, повар, шофер, строитель), расширять и обогащать представления о трудовых действиях, результатах труда.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sz="1600" b="1" i="1" u="sng" dirty="0">
                <a:solidFill>
                  <a:srgbClr val="000000"/>
                </a:solidFill>
                <a:effectLst/>
                <a:latin typeface="Open Sans"/>
              </a:rPr>
              <a:t>Ознакомление с миром природы.</a:t>
            </a:r>
            <a:endParaRPr lang="ru-RU" sz="1600" b="1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Расширять представления детей о растениях и животных. Продолжать знакомить с домашними животными и их детенышами, особенностями их поведения и питания.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Расширять представления детей о насекомых (бабочка, майский жук, божья коровка, стрекоза и др.).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Дать элементарные представления о растениях данной местности: деревьях, цветущих травянистых растениях (одуванчик, мать-и-мачеха и др.).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Дать представления о свойствах воды (льется, переливается, нагревается, охлаждается), песка (сухой — рассыпается, влажный — лепится), снега (холодный, белый, от тепла — тает).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Развивать умение отражать полученные впечатления в речи и продуктивных видах деятельности.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Формировать умение понимать простейшие взаимосвязи в природе (чтобы растение росло, нужно его поливать и т. п.).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Знакомить с правилами поведения в природе (не рвать без надобности растения, не ломать ветки деревьев, не трогать животных и др.).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183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E000BDF-73FD-4853-A2C9-7EB025600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D5ECE4A-03AD-4241-9F7A-046885A6172F}"/>
              </a:ext>
            </a:extLst>
          </p:cNvPr>
          <p:cNvSpPr/>
          <p:nvPr/>
        </p:nvSpPr>
        <p:spPr>
          <a:xfrm>
            <a:off x="452761" y="257777"/>
            <a:ext cx="1146994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0000"/>
                </a:solidFill>
                <a:effectLst/>
                <a:latin typeface="Open Sans"/>
              </a:rPr>
              <a:t>Развивающая речевая среда.</a:t>
            </a:r>
          </a:p>
          <a:p>
            <a:pPr algn="ctr"/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Продолжать помогать детям общаться со знакомыми взрослыми и сверстниками посредством поручений (спроси, выясни, предложи помощь, поблагодари и т. п.).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Подсказывать детям образцы обращения к взрослым, зашедшим в группу.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В быту, в самостоятельных играх помогать детям посредством речи взаимодействовать и налаживать контакты друг с другом.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В целях развития инициативной речи, обогащения и уточнения представлений о предметах ближайшего окружения предоставлять детям для самостоятельного рассматривания картинки, книги, наборы предметов.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Продолжать приучать детей слушать рассказы воспитателя о забавных случаях из жизни.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0000"/>
              </a:solidFill>
              <a:latin typeface="Times New Roman, serif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Формирование словаря.</a:t>
            </a:r>
            <a:endParaRPr lang="en-US" b="0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8D1EB5A-7BFC-454A-9EF1-B0C395C92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799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805CF6F-4893-49BD-972B-52E305A89EF1}"/>
              </a:ext>
            </a:extLst>
          </p:cNvPr>
          <p:cNvSpPr/>
          <p:nvPr/>
        </p:nvSpPr>
        <p:spPr>
          <a:xfrm>
            <a:off x="248574" y="369566"/>
            <a:ext cx="114965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Open Sans"/>
              </a:rPr>
              <a:t>Изобразительная деятельность.</a:t>
            </a:r>
          </a:p>
          <a:p>
            <a:pPr algn="ctr"/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Развивать эстетическое восприятие; обращать внимание детей на красоту окружающих предметов (игрушки), объектов природы (растения, животные), вызывать чувство радости.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Формировать интерес к занятиям изобразительной деятельностью.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Учить в рисовании, лепке, аппликации изображать простые предметы и явления, передавая их образную выразительность.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Включать в процесс обследования предмета движения обеих рук по предмету, охватывание его руками.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Вызывать положительный эмоциональный отклик на красоту природы, произведения искусства (книжные иллюстрации, изделия народных промыслов, предметы быта, одежда).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Учить создавать как индивидуальные, так и коллективные композиции в рисунках, лепке, аппликации.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19277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96064AA-86E0-4B8B-8DDC-A5C1F070E8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A83AE3-AA68-4874-A717-20426B338E46}"/>
              </a:ext>
            </a:extLst>
          </p:cNvPr>
          <p:cNvSpPr/>
          <p:nvPr/>
        </p:nvSpPr>
        <p:spPr>
          <a:xfrm>
            <a:off x="227860" y="156384"/>
            <a:ext cx="1173628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Физическое развитие</a:t>
            </a:r>
            <a:endParaRPr lang="en-US" sz="2000" b="1" dirty="0"/>
          </a:p>
          <a:p>
            <a:endParaRPr lang="ru-RU" dirty="0"/>
          </a:p>
          <a:p>
            <a:r>
              <a:rPr lang="ru-RU" b="1" u="sng" dirty="0"/>
              <a:t>Основные направления реализации: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Гармоничное физическое развитие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Формирование интереса и ценностного отношения к ОД физической культурой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Формирование основ здорового образа жизни</a:t>
            </a:r>
          </a:p>
        </p:txBody>
      </p:sp>
    </p:spTree>
    <p:extLst>
      <p:ext uri="{BB962C8B-B14F-4D97-AF65-F5344CB8AC3E}">
        <p14:creationId xmlns:p14="http://schemas.microsoft.com/office/powerpoint/2010/main" xmlns="" val="7975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BC5FA8D-F665-4C1D-8B41-F3B55C7291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592"/>
            <a:ext cx="12192001" cy="68554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2006790-D014-4D19-82C4-58FCC12D22D1}"/>
              </a:ext>
            </a:extLst>
          </p:cNvPr>
          <p:cNvSpPr txBox="1"/>
          <p:nvPr/>
        </p:nvSpPr>
        <p:spPr>
          <a:xfrm>
            <a:off x="3986074" y="2722410"/>
            <a:ext cx="5396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Спасибо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xmlns="" val="177552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701404E-5406-4EDC-A9E1-AD0A46101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77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3C52308-D5FF-4930-B04A-68F137B11A07}"/>
              </a:ext>
            </a:extLst>
          </p:cNvPr>
          <p:cNvSpPr txBox="1"/>
          <p:nvPr/>
        </p:nvSpPr>
        <p:spPr>
          <a:xfrm>
            <a:off x="514905" y="443883"/>
            <a:ext cx="1093773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Программа «От Рождения до школы» 2 младшая группа.</a:t>
            </a:r>
          </a:p>
          <a:p>
            <a:endParaRPr lang="ru-RU" sz="1600" b="1" dirty="0"/>
          </a:p>
          <a:p>
            <a:r>
              <a:rPr lang="ru-RU" b="1" i="0" u="sng" dirty="0">
                <a:solidFill>
                  <a:srgbClr val="000000"/>
                </a:solidFill>
                <a:effectLst/>
                <a:latin typeface="Open Sans"/>
              </a:rPr>
              <a:t>Цели Программы:</a:t>
            </a:r>
          </a:p>
          <a:p>
            <a:endParaRPr lang="ru-RU" b="0" i="0" u="sng" dirty="0">
              <a:solidFill>
                <a:srgbClr val="000000"/>
              </a:solidFill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Создание условий развития ребенка, открывающих возможности для его позитивной социализации, его личностного развития.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Развитие инициативы и творческих способностей на основе сотрудничества со взрослыми и сверстниками и соответствующим возрасту видам деятельности.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Создание развивающей образовательной среды, которая представляет систему условий социализации и индивидуализации детей.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Поддержка индивидуальности детей через общение, игру, познавательно-исследовательскую деятельность и другие формы активности.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6484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27C5351-36A1-4547-BD12-78F35BC59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004BB05-B95B-45F9-863D-54C456FAEEAC}"/>
              </a:ext>
            </a:extLst>
          </p:cNvPr>
          <p:cNvSpPr txBox="1"/>
          <p:nvPr/>
        </p:nvSpPr>
        <p:spPr>
          <a:xfrm>
            <a:off x="798992" y="159797"/>
            <a:ext cx="112391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/>
              <a:t>Цели Программы осуществляются через следующие задачи: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Создать условия для охраны и укрепления физического и психического здоровья детей, эмоционального благополучия и своевременного всестороннего развития каждого ребенка</a:t>
            </a:r>
            <a:r>
              <a:rPr lang="ru-RU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Максимально </a:t>
            </a:r>
            <a:r>
              <a:rPr lang="ru-RU" dirty="0"/>
              <a:t>использовать разнообразные виды детской деятельности, их интеграцию в целях повышения эффективности воспитательно-образовательного процесса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Формировать </a:t>
            </a:r>
            <a:r>
              <a:rPr lang="ru-RU" dirty="0"/>
              <a:t>уважительное отношение к результатам детского творчества</a:t>
            </a:r>
            <a:r>
              <a:rPr lang="ru-RU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Сформировать единство подходов к воспитанию детей в условиях дошкольного образовательного учреждения и семьи</a:t>
            </a:r>
            <a:r>
              <a:rPr lang="ru-RU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Повысить компетентность родителей в вопросах развития образования, охраны и укрепления здоровья детей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700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2CC422A-44CD-4B69-90F7-F0B162D1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8684C6C-92B2-415D-A344-DD9B2F38B4B5}"/>
              </a:ext>
            </a:extLst>
          </p:cNvPr>
          <p:cNvSpPr/>
          <p:nvPr/>
        </p:nvSpPr>
        <p:spPr>
          <a:xfrm>
            <a:off x="508987" y="261163"/>
            <a:ext cx="112983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Социально-коммуникативное развитие</a:t>
            </a:r>
          </a:p>
          <a:p>
            <a:r>
              <a:rPr lang="ru-RU" dirty="0"/>
              <a:t>Социально – коммуникативное развитие направлено на: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усвоение норм и ценностей, принятых в обществе, включая моральные и нравственные ценности;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развитие общения и взаимодействия ребенка со взрослыми и сверстниками;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формирование позитивных установок к различным видам труда и творчества;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формирование основ безопасного поведения в быту, социуме, природе.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b="1" u="sng" dirty="0"/>
              <a:t>Основные направления реализации: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Развитие игровой деятельности детей с целью освоения различных социальных ролей.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Формирование основ безопасного поведения в быту, социуме, природе.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Трудовое воспитание.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Патриотическое воспитание детей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xmlns="" val="3517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C3D9117-8393-40EB-A95B-F4C10D87F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93"/>
            <a:ext cx="12192000" cy="68822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6AEAF68-A71E-4C63-8FDB-BC86B09AC899}"/>
              </a:ext>
            </a:extLst>
          </p:cNvPr>
          <p:cNvSpPr/>
          <p:nvPr/>
        </p:nvSpPr>
        <p:spPr>
          <a:xfrm>
            <a:off x="793073" y="138551"/>
            <a:ext cx="1045789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Формирование основ безопасности.</a:t>
            </a:r>
          </a:p>
          <a:p>
            <a:r>
              <a:rPr lang="ru-RU" b="1" u="sng" dirty="0"/>
              <a:t>Безопасное поведение в природе.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Формировать представления о простейших взаимосвязях в живой и неживой природе.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Знакомить с правилами поведения в природе (не рвать без надобности растения, не ломать ветки деревьев, не трогать животных и др.).</a:t>
            </a:r>
          </a:p>
          <a:p>
            <a:r>
              <a:rPr lang="ru-RU" b="1" i="1" u="sng" dirty="0"/>
              <a:t>Безопасность на дорогах.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Расширять ориентировку в окружающем пространстве. Знакомить детей с правилами дорожного движения.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Учить различать проезжую часть дороги, тротуар, понимать значение зеленого, желтого и красного сигналов светофора.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Формировать первичные представления о безопасном поведении на дорогах (переходить дорогу, держась за руку взрослого).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Знакомить с работой водителя.</a:t>
            </a:r>
          </a:p>
          <a:p>
            <a:r>
              <a:rPr lang="ru-RU" b="1" i="1" u="sng" dirty="0"/>
              <a:t>Безопасность собственной жизнедеятельности.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Знакомить с источниками опасности дома (горячая плита, утюг и др.).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Формировать навыки безопасного передвижения в помещении (осторожно спускаться и подниматься по лестнице, держась за перила; открывать и закрывать двери, держась за дверную ручку).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Формировать умение соблюдать правила в играх с мелкими предметами (не засовывать предметы в ухо, нос; не брать их в рот).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Развивать умение обращаться за помощью к взрослым.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Формировать навыки безопасного поведения в играх с песком, водой, снегом.</a:t>
            </a:r>
          </a:p>
        </p:txBody>
      </p:sp>
    </p:spTree>
    <p:extLst>
      <p:ext uri="{BB962C8B-B14F-4D97-AF65-F5344CB8AC3E}">
        <p14:creationId xmlns:p14="http://schemas.microsoft.com/office/powerpoint/2010/main" xmlns="" val="14826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18CBDDC-CE74-48E2-8350-093A6BA84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5D4E59A-35B4-4CB8-A9F1-7C207A6C0577}"/>
              </a:ext>
            </a:extLst>
          </p:cNvPr>
          <p:cNvSpPr/>
          <p:nvPr/>
        </p:nvSpPr>
        <p:spPr>
          <a:xfrm>
            <a:off x="142043" y="559294"/>
            <a:ext cx="1145219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/>
              <a:t>Формирование элементарных математических представлений.</a:t>
            </a:r>
          </a:p>
          <a:p>
            <a:pPr algn="ctr"/>
            <a:endParaRPr lang="ru-RU" b="1" u="sng" dirty="0"/>
          </a:p>
          <a:p>
            <a:r>
              <a:rPr lang="ru-RU" b="1" i="1" u="sng" dirty="0"/>
              <a:t>Количество.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Развивать умение видеть общий признак предметов группы (все мячи — круглые, эти — все красные, эти — все большие и т. д.).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Учить составлять группы из однородных предметов и выделять из них отдельные предметы; различать понятия «много», «один», «по одному», «ни одного»; находить один и несколько одинаковых предметов в окружающей обстановке; понимать вопрос «Сколько?»; при ответе пользоваться словами «много», «один», «ни одного».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Сравнивать две равные (неравные) группы предметов на основе взаимного сопоставления элементов (предметов).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Познакомить с приемами последовательного наложения и приложения предметов одной группы к предметам другой; учить понимать вопросы: «Поровну ли?», «Чего больше (меньше)?»; отвечать на вопросы, пользуясь предложениями типа: «Я на каждый кружок положил грибок. Кружков больше, а грибов меньше» или «Кружков столько же, сколько грибов».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Учить устанавливать равенство между неравными по количеству группами предметов путем добавления одного предмета или предметов к меньшей по количеству группе или убавления одного предмета из большей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762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BB86D85-1774-4688-A1C8-46B058E45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F59A3E7-369F-4071-BD75-4082ED72DAA3}"/>
              </a:ext>
            </a:extLst>
          </p:cNvPr>
          <p:cNvSpPr/>
          <p:nvPr/>
        </p:nvSpPr>
        <p:spPr>
          <a:xfrm>
            <a:off x="150920" y="816746"/>
            <a:ext cx="120410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/>
              <a:t>Величина.</a:t>
            </a:r>
            <a:endParaRPr lang="ru-RU" dirty="0"/>
          </a:p>
          <a:p>
            <a:r>
              <a:rPr lang="ru-RU" dirty="0"/>
              <a:t>Сравнивать предметы контрастных и одинаковых размеров; при сравнении предметов соизмерять один предмет с другим по заданному признаку величины (длине, ширине, высоте, величине в целом), пользуясь приемами наложения и приложения; обозначать результат сравнения словами (длинный — короткий, одинаковые (равные) по длине, широкий — узкий, одинаковые (равные) по ширине, высокий — низкий, одинаковые (равные) по высоте, большой — маленький, одинаковые (равные) по величине).</a:t>
            </a:r>
          </a:p>
          <a:p>
            <a:endParaRPr lang="ru-RU" dirty="0"/>
          </a:p>
          <a:p>
            <a:r>
              <a:rPr lang="ru-RU" b="1" i="1" u="sng" dirty="0"/>
              <a:t>Форма.</a:t>
            </a:r>
            <a:endParaRPr lang="ru-RU" dirty="0"/>
          </a:p>
          <a:p>
            <a:r>
              <a:rPr lang="ru-RU" dirty="0"/>
              <a:t>Познакомить детей с геометрическими фигурами: кругом, квадратом, треугольником. Учить обследовать форму этих фигур, используя зрение и осязание.</a:t>
            </a:r>
          </a:p>
          <a:p>
            <a:endParaRPr lang="ru-RU" dirty="0"/>
          </a:p>
          <a:p>
            <a:r>
              <a:rPr lang="ru-RU" b="1" i="1" u="sng" dirty="0"/>
              <a:t>Ориентировка в пространстве.</a:t>
            </a:r>
            <a:endParaRPr lang="ru-RU" dirty="0"/>
          </a:p>
          <a:p>
            <a:r>
              <a:rPr lang="ru-RU" dirty="0"/>
              <a:t>Развивать умение ориентироваться в расположении частей своего тела и в соответствии с ними различать пространственные направления от себя: вверху — внизу, впереди — сзади (позади), справа — слева. Различать правую и левую руки.</a:t>
            </a:r>
          </a:p>
          <a:p>
            <a:endParaRPr lang="ru-RU" dirty="0"/>
          </a:p>
          <a:p>
            <a:r>
              <a:rPr lang="ru-RU" b="1" i="1" u="sng" dirty="0"/>
              <a:t>Ориентировка во времени.</a:t>
            </a:r>
            <a:endParaRPr lang="ru-RU" dirty="0"/>
          </a:p>
          <a:p>
            <a:r>
              <a:rPr lang="ru-RU" dirty="0"/>
              <a:t>Учить ориентироваться в контрастных частях суток: день — ночь, утро — вечер.</a:t>
            </a:r>
          </a:p>
        </p:txBody>
      </p:sp>
    </p:spTree>
    <p:extLst>
      <p:ext uri="{BB962C8B-B14F-4D97-AF65-F5344CB8AC3E}">
        <p14:creationId xmlns:p14="http://schemas.microsoft.com/office/powerpoint/2010/main" xmlns="" val="7414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64977F5-D264-4231-9FA1-D9087F967B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F2E42EB-2EA4-4EF5-B860-45419AADAC22}"/>
              </a:ext>
            </a:extLst>
          </p:cNvPr>
          <p:cNvSpPr/>
          <p:nvPr/>
        </p:nvSpPr>
        <p:spPr>
          <a:xfrm>
            <a:off x="269290" y="129907"/>
            <a:ext cx="116267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dirty="0">
                <a:solidFill>
                  <a:srgbClr val="000000"/>
                </a:solidFill>
                <a:effectLst/>
                <a:latin typeface="Open Sans"/>
              </a:rPr>
              <a:t>Развитие познавательно-исследовательской деятельности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.</a:t>
            </a:r>
          </a:p>
          <a:p>
            <a:pPr algn="ctr"/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r>
              <a:rPr lang="ru-RU" b="1" i="1" u="sng" dirty="0">
                <a:solidFill>
                  <a:srgbClr val="000000"/>
                </a:solidFill>
                <a:effectLst/>
                <a:latin typeface="Open Sans"/>
              </a:rPr>
              <a:t>Познавательно-исследовательская деятельность.</a:t>
            </a:r>
            <a:endParaRPr lang="ru-RU" b="1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Учить детей обобщенным способам исследования разных объектов окружающей жизни с помощью специально разработанных систем эталонов, перцептивных действий. Стимулировать использование исследовательских действий.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Включать детей в совместные с взрослыми практические познавательные действия экспериментального характера, в процессе которых выделяются ранее скрытые свойства изучаемого объекта.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Предлагать выполнять действия в соответствии с задачей и содержанием алгоритма деятельности. С помощью взрослого использовать действия моделирующего характера.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F0AAFDA-582F-4F20-A484-302ED78D56EB}"/>
              </a:ext>
            </a:extLst>
          </p:cNvPr>
          <p:cNvSpPr txBox="1"/>
          <p:nvPr/>
        </p:nvSpPr>
        <p:spPr>
          <a:xfrm>
            <a:off x="282606" y="2945037"/>
            <a:ext cx="116267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>
                <a:solidFill>
                  <a:srgbClr val="000000"/>
                </a:solidFill>
                <a:effectLst/>
                <a:latin typeface="Open Sans"/>
              </a:rPr>
              <a:t>Сенсорное развитие.</a:t>
            </a:r>
            <a:endParaRPr lang="ru-RU" b="1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Обогащать чувственный опыт детей, развивать умение фиксировать его в речи. Совершенствовать восприятие (активно включая все органы чувств).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Развивать образные представления (используя при характеристике предметов эпитеты и сравнения).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Создавать условия для ознакомления детей с цветом, формой, величиной, осязаемыми свойствами предметов (теплый, холодный, твердый, мягкий, пушистый и т. п.); развивать умение воспринимать звучание различных музыкальных инструментов, родной речи.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Закреплять умение выделять цвет, форму, величину как особые свойства предметов; группировать однородные предметы по нескольким сенсорным признакам: величине, форме, цвету.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Совершенствовать навыки установления тождества и различия предметов по их свойствам: величине, форме, цвету.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Подсказывать детям название форм (круглая, треугольная, прямоугольная и квадратная).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46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0C5697B-2A4E-41D5-BF21-982F3836E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6FA6C47-4560-40DE-914E-5A2EEAFBDAC7}"/>
              </a:ext>
            </a:extLst>
          </p:cNvPr>
          <p:cNvSpPr/>
          <p:nvPr/>
        </p:nvSpPr>
        <p:spPr>
          <a:xfrm>
            <a:off x="125767" y="186794"/>
            <a:ext cx="119404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>
                <a:solidFill>
                  <a:srgbClr val="000000"/>
                </a:solidFill>
                <a:effectLst/>
                <a:latin typeface="Open Sans"/>
              </a:rPr>
              <a:t>Дидактические игры.</a:t>
            </a:r>
            <a:endParaRPr lang="ru-RU" b="1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Подбирать предметы по цвету и величине (большие, средние и маленькие; 2–3 цветов), собирать пирамидку из уменьшающихся по размеру колец, чередуя в определенной последовательности 2–3 цвета; собирать картинку из 4–6 частей.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В совместных дидактических играх учить детей выполнять постепенно усложняющиеся правила.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i="1" u="sng" dirty="0">
                <a:solidFill>
                  <a:srgbClr val="000000"/>
                </a:solidFill>
                <a:effectLst/>
                <a:latin typeface="Open Sans"/>
              </a:rPr>
              <a:t>Ознакомление с предметным окружением.</a:t>
            </a:r>
            <a:endParaRPr lang="ru-RU" b="1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Продолжать знакомить детей с предметами ближайшего окружения (игрушки, предметы домашнего обихода, виды транспорта), их функциями и назначением.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Побуждать вычленять некоторые особенности предметов домашнего обихода (части, размеры, форму, цвет), устанавливать связи между строением и функцией. Понимать, что отсутствие какой-то части нарушает предмет, возможность его использования.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Расширять представления детей о свойствах (прочность, твердость, мягкость) материала (дерево, бумага, ткань, глина). Способствовать овладению способами обследования предметов, включая простейшие опыты (тонет — не тонет, рвется — не рвется).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Open Sans"/>
              </a:rPr>
              <a:t>Предлагать группировать (чайная, столовая, кухонная посуда) и классифицировать (посуда — одежда) хорошо знакомые предметы.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97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1609</Words>
  <Application>Microsoft Office PowerPoint</Application>
  <PresentationFormat>Произвольный</PresentationFormat>
  <Paragraphs>143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дс139-02</cp:lastModifiedBy>
  <cp:revision>13</cp:revision>
  <dcterms:created xsi:type="dcterms:W3CDTF">2017-10-02T16:19:53Z</dcterms:created>
  <dcterms:modified xsi:type="dcterms:W3CDTF">2017-10-03T13:34:02Z</dcterms:modified>
</cp:coreProperties>
</file>