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07" r:id="rId2"/>
    <p:sldId id="279" r:id="rId3"/>
    <p:sldId id="289" r:id="rId4"/>
    <p:sldId id="297" r:id="rId5"/>
    <p:sldId id="285" r:id="rId6"/>
    <p:sldId id="304" r:id="rId7"/>
    <p:sldId id="268" r:id="rId8"/>
    <p:sldId id="275" r:id="rId9"/>
    <p:sldId id="260" r:id="rId10"/>
    <p:sldId id="278" r:id="rId11"/>
    <p:sldId id="276" r:id="rId12"/>
    <p:sldId id="314" r:id="rId13"/>
    <p:sldId id="274" r:id="rId14"/>
    <p:sldId id="308" r:id="rId15"/>
    <p:sldId id="309" r:id="rId16"/>
    <p:sldId id="310" r:id="rId17"/>
    <p:sldId id="312" r:id="rId18"/>
    <p:sldId id="313" r:id="rId19"/>
    <p:sldId id="316" r:id="rId20"/>
    <p:sldId id="31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166F0-B2C3-4DA8-BBA3-5891BCD957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12A2A-5199-4D92-BF29-89222E2B7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211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685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860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061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6453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655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457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629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756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2940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10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CA47-2C37-4ED5-9342-6EC8A53F2CB2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732D-328F-4ADD-A42C-926AA7C6B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144000" cy="11430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Игры </a:t>
            </a:r>
            <a:r>
              <a:rPr lang="ru-RU" b="1" dirty="0"/>
              <a:t>с нетрадиционным материалом, </a:t>
            </a:r>
            <a:br>
              <a:rPr lang="ru-RU" b="1" dirty="0"/>
            </a:br>
            <a:r>
              <a:rPr lang="ru-RU" b="1" dirty="0"/>
              <a:t>как средство развития мелкой моторики рук у детей </a:t>
            </a:r>
            <a:r>
              <a:rPr lang="ru-RU" b="1" dirty="0" smtClean="0"/>
              <a:t>раннего  возраста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              Презентацию выполнила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воспитатель </a:t>
            </a:r>
            <a:r>
              <a:rPr lang="ru-RU" sz="2000" dirty="0" smtClean="0"/>
              <a:t>Романова О.М.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</a:t>
            </a:r>
            <a:r>
              <a:rPr lang="ru-RU" sz="2000" dirty="0" smtClean="0"/>
              <a:t>2018 </a:t>
            </a:r>
            <a:r>
              <a:rPr lang="ru-RU" sz="2000" dirty="0" smtClean="0"/>
              <a:t>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489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32263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Рисование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на манке</a:t>
            </a:r>
            <a:r>
              <a:rPr lang="ru-RU" sz="3000" dirty="0" smtClean="0">
                <a:solidFill>
                  <a:srgbClr val="C00000"/>
                </a:solidFill>
              </a:rPr>
              <a:t/>
            </a:r>
            <a:br>
              <a:rPr lang="ru-RU" sz="3000" dirty="0" smtClean="0">
                <a:solidFill>
                  <a:srgbClr val="C00000"/>
                </a:solidFill>
              </a:rPr>
            </a:b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Толик\Desktop\фото\P101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3285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336704" cy="18722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Игровые упражнения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 пуговицами,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липучками, молниями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196" name="Picture 4" descr="C:\Users\Толик\Desktop\фото\P101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41056"/>
            <a:ext cx="7488832" cy="3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7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1462" y="3789040"/>
            <a:ext cx="4273066" cy="25674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Тактильные книги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yellowhome.ru/wp-content/uploads/2017/05/21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" y="3508523"/>
            <a:ext cx="5031432" cy="31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s6.livemaster.ru/storage/7c/bb/e29db4317dba859a98100a57931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32" y="52369"/>
            <a:ext cx="4588723" cy="344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dn2.imgbb.ru/user/81/818228/201509/dfbce5c8f1f55a76cda3b620cf493b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" y="134640"/>
            <a:ext cx="4788024" cy="3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688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0710" y="260648"/>
            <a:ext cx="3394720" cy="34423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Игровые упражнения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 прищепками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itd0.mycdn.me/image?id=804313621286&amp;t=20&amp;plc=WEB&amp;tkn=*dYsKYQlJwqC09BvLagf9JX5UI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81" y="3408051"/>
            <a:ext cx="3645692" cy="34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etsad114.ucoz.ru/_pu/7/32971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" y="548680"/>
            <a:ext cx="552645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275" y="476672"/>
            <a:ext cx="4129371" cy="22815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Игры с решетками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maam.ru/upload/blogs/detsad-209260-1460048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32656"/>
            <a:ext cx="47631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1070/000c0ad7-4ca94165/hello_html_8a445e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16" y="3311548"/>
            <a:ext cx="46903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309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248472" cy="13669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Игры с крышками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maam.ru/upload/blogs/detsad-304243-1449507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839048" cy="28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aam.ru/upload/blogs/0f3115ccdb95bf614230710bd20f5af3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3846593"/>
            <a:ext cx="3816424" cy="28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1.imgbb.ru/user/106/1060419/201407/d0f6bd61444ef41e411222489861e7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" y="1730638"/>
            <a:ext cx="5331954" cy="35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168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Игры с крышками</a:t>
            </a:r>
            <a:endParaRPr lang="ru-RU" sz="3600" b="1" dirty="0"/>
          </a:p>
        </p:txBody>
      </p:sp>
      <p:pic>
        <p:nvPicPr>
          <p:cNvPr id="3074" name="Picture 2" descr="http://www.maam.ru/upload/blogs/detsad-329576-1429972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7" y="1569683"/>
            <a:ext cx="4672493" cy="35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s3.livemaster.ru/zhurnalfoto/e/0/f/130902193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05" y="116632"/>
            <a:ext cx="3816127" cy="32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vk.me/c543108/v543108251/cbb/6iGjnzGCqn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52" y="3513140"/>
            <a:ext cx="4266031" cy="31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86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608512" cy="13541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</a:rPr>
              <a:t>Бизиборд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razvitie-krohi.ru/wp-content/uploads/2015/12/bizib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8" y="104692"/>
            <a:ext cx="47625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oy-kroha.info/wp-content/uploads/2017/09/malysh-igraet-s-bizibordom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16" y="3452843"/>
            <a:ext cx="5073684" cy="34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4240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emdetki.ru/media/forum_1/7fdf9696-82f5-4666-8102-435f12e05c4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3" y="0"/>
            <a:ext cx="5568815" cy="415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s2.livemaster.ru/storage/4b/83/31802a01b551b007197122b1a7y3--kukly-i-igrushki-bizibord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96855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126876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Бизиборд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00715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098578"/>
          </a:xfrm>
        </p:spPr>
        <p:txBody>
          <a:bodyPr>
            <a:normAutofit/>
          </a:bodyPr>
          <a:lstStyle/>
          <a:p>
            <a:r>
              <a:rPr lang="ru-RU" sz="2800" b="1" dirty="0"/>
              <a:t>«Чем больше ребенок располагает в своем практическом опыте, тем значительнее и продуктивнее, при других равных условиях будет его творческая, исследовательская, познавательная деятельность» </a:t>
            </a:r>
            <a:r>
              <a:rPr lang="ru-RU" sz="2800" b="1" dirty="0" smtClean="0"/>
              <a:t>   </a:t>
            </a:r>
            <a:r>
              <a:rPr lang="ru-RU" sz="2800" dirty="0" smtClean="0"/>
              <a:t>- </a:t>
            </a:r>
            <a:r>
              <a:rPr lang="ru-RU" sz="2800" dirty="0"/>
              <a:t>писал Л. С. </a:t>
            </a:r>
            <a:r>
              <a:rPr lang="ru-RU" sz="2800" dirty="0" err="1" smtClean="0"/>
              <a:t>Выгодский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03036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5112568" cy="3312368"/>
          </a:xfrm>
        </p:spPr>
        <p:txBody>
          <a:bodyPr>
            <a:noAutofit/>
          </a:bodyPr>
          <a:lstStyle/>
          <a:p>
            <a:pPr marL="0" indent="0" algn="l"/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r>
              <a:rPr lang="ru-RU" sz="2800" b="1" dirty="0" smtClean="0">
                <a:latin typeface="+mn-lt"/>
              </a:rPr>
              <a:t>«Ум </a:t>
            </a:r>
            <a:r>
              <a:rPr lang="ru-RU" sz="2800" b="1" dirty="0">
                <a:latin typeface="+mn-lt"/>
              </a:rPr>
              <a:t>ребенка находится на кончиках его </a:t>
            </a:r>
            <a:r>
              <a:rPr lang="ru-RU" sz="2800" b="1" dirty="0" smtClean="0">
                <a:latin typeface="+mn-lt"/>
              </a:rPr>
              <a:t>пальцев. Чем больше мастерства в детской руке, тем ребенок умнее».</a:t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                  </a:t>
            </a:r>
            <a:r>
              <a:rPr lang="ru-RU" sz="2800" dirty="0" err="1" smtClean="0">
                <a:latin typeface="+mn-lt"/>
              </a:rPr>
              <a:t>В.А.Сухомлинский</a:t>
            </a:r>
            <a:r>
              <a:rPr lang="ru-RU" sz="2800" dirty="0" smtClean="0">
                <a:latin typeface="+mn-lt"/>
              </a:rPr>
              <a:t>                     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Это </a:t>
            </a:r>
            <a:r>
              <a:rPr lang="ru-RU" sz="2800" dirty="0"/>
              <a:t>не просто красивые слова: в них содержится объяс­нение того, каким образом развивается ребенок. </a:t>
            </a:r>
            <a:r>
              <a:rPr lang="ru-RU" sz="2800" dirty="0" smtClean="0"/>
              <a:t>Огромное </a:t>
            </a:r>
            <a:r>
              <a:rPr lang="ru-RU" sz="2800" dirty="0"/>
              <a:t>количество нервных окончаний расположено именно </a:t>
            </a:r>
            <a:r>
              <a:rPr lang="ru-RU" sz="2800" dirty="0" smtClean="0"/>
              <a:t>на руке.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456384" cy="302433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805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848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b="1" dirty="0" smtClean="0"/>
              <a:t>«</a:t>
            </a:r>
            <a:r>
              <a:rPr lang="ru-RU" sz="2800" b="1" dirty="0"/>
              <a:t>Н</a:t>
            </a:r>
            <a:r>
              <a:rPr lang="ru-RU" sz="2800" b="1" dirty="0" smtClean="0"/>
              <a:t>епосредственный </a:t>
            </a:r>
            <a:r>
              <a:rPr lang="ru-RU" sz="2800" b="1" dirty="0"/>
              <a:t>практический контакт с предметами, действия </a:t>
            </a:r>
            <a:r>
              <a:rPr lang="ru-RU" sz="2800" b="1" dirty="0" smtClean="0"/>
              <a:t>с</a:t>
            </a:r>
            <a:r>
              <a:rPr lang="en-US" sz="2800" b="1" dirty="0" smtClean="0"/>
              <a:t> </a:t>
            </a:r>
            <a:r>
              <a:rPr lang="ru-RU" sz="2800" b="1" dirty="0" smtClean="0"/>
              <a:t>ними </a:t>
            </a:r>
            <a:r>
              <a:rPr lang="ru-RU" sz="2800" b="1" dirty="0"/>
              <a:t>приводят к открытию все новых и новых свойств предметов и отношений между ними</a:t>
            </a:r>
            <a:r>
              <a:rPr lang="ru-RU" sz="2800" b="1" dirty="0" smtClean="0"/>
              <a:t>».</a:t>
            </a:r>
            <a:br>
              <a:rPr lang="ru-RU" sz="2800" b="1" dirty="0" smtClean="0"/>
            </a:br>
            <a:r>
              <a:rPr lang="ru-RU" sz="2800" dirty="0" smtClean="0"/>
              <a:t>                                                                        </a:t>
            </a:r>
            <a:r>
              <a:rPr lang="ru-RU" sz="2800" dirty="0" err="1" smtClean="0"/>
              <a:t>Д.Б.Эльконин</a:t>
            </a:r>
            <a:endParaRPr lang="en-US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1662"/>
            <a:ext cx="7435927" cy="3311673"/>
          </a:xfrm>
        </p:spPr>
      </p:pic>
    </p:spTree>
    <p:extLst>
      <p:ext uri="{BB962C8B-B14F-4D97-AF65-F5344CB8AC3E}">
        <p14:creationId xmlns:p14="http://schemas.microsoft.com/office/powerpoint/2010/main" val="6961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01034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b="1" dirty="0" smtClean="0"/>
              <a:t>Рука познает, а мозг фиксирует ощущение и восприятие, соединяя их со зрительными, слуховыми и обонятельными в сложные интегративные образы и представления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888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800" b="1" dirty="0" smtClean="0"/>
              <a:t>ВЫВОД</a:t>
            </a:r>
            <a:r>
              <a:rPr lang="ru-RU" sz="3800" dirty="0" smtClean="0"/>
              <a:t>: </a:t>
            </a:r>
            <a:r>
              <a:rPr lang="ru-RU" sz="3500" dirty="0" smtClean="0"/>
              <a:t>движения </a:t>
            </a:r>
            <a:r>
              <a:rPr lang="ru-RU" sz="3500" dirty="0"/>
              <a:t>пальцев и кистей рук имеют особое развивающее воздействие. Моторный уровень является базовым для дальнейшего развития высших психических функций: восприятия, памяти, внимания, воображения, мышления и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u="sng" dirty="0">
                <a:solidFill>
                  <a:srgbClr val="C00000"/>
                </a:solidFill>
              </a:rPr>
              <a:t>С</a:t>
            </a:r>
            <a:r>
              <a:rPr lang="ru-RU" sz="3600" b="1" u="sng" dirty="0" smtClean="0">
                <a:solidFill>
                  <a:srgbClr val="C00000"/>
                </a:solidFill>
              </a:rPr>
              <a:t>овместная игровая деятельность с нетрадиционным материалом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 </a:t>
            </a:r>
            <a:endParaRPr lang="ru-RU" sz="2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589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3400" dirty="0" smtClean="0">
                <a:solidFill>
                  <a:prstClr val="black"/>
                </a:solidFill>
              </a:rPr>
              <a:t>пальчиковые </a:t>
            </a:r>
            <a:r>
              <a:rPr lang="ru-RU" sz="3400" dirty="0">
                <a:solidFill>
                  <a:prstClr val="black"/>
                </a:solidFill>
              </a:rPr>
              <a:t>игры и упражнения с различными предметами; </a:t>
            </a:r>
            <a:endParaRPr lang="ru-RU" sz="3400" dirty="0" smtClean="0">
              <a:solidFill>
                <a:prstClr val="black"/>
              </a:solidFill>
            </a:endParaRPr>
          </a:p>
          <a:p>
            <a:r>
              <a:rPr lang="ru-RU" sz="3400" dirty="0" smtClean="0">
                <a:solidFill>
                  <a:prstClr val="black"/>
                </a:solidFill>
              </a:rPr>
              <a:t>игры </a:t>
            </a:r>
            <a:r>
              <a:rPr lang="ru-RU" sz="3400" dirty="0">
                <a:solidFill>
                  <a:prstClr val="black"/>
                </a:solidFill>
              </a:rPr>
              <a:t>с песком, крупой, водой, макаронами; </a:t>
            </a:r>
            <a:endParaRPr lang="ru-RU" sz="3400" dirty="0" smtClean="0">
              <a:solidFill>
                <a:prstClr val="black"/>
              </a:solidFill>
            </a:endParaRPr>
          </a:p>
          <a:p>
            <a:r>
              <a:rPr lang="ru-RU" sz="3400" dirty="0" smtClean="0">
                <a:solidFill>
                  <a:prstClr val="black"/>
                </a:solidFill>
              </a:rPr>
              <a:t>игры </a:t>
            </a:r>
            <a:r>
              <a:rPr lang="ru-RU" sz="3400" dirty="0">
                <a:solidFill>
                  <a:prstClr val="black"/>
                </a:solidFill>
              </a:rPr>
              <a:t>с предметами домашнего обихода - с прищепками, пуговицами, кнопками, застежками, шнуровками, </a:t>
            </a:r>
            <a:r>
              <a:rPr lang="ru-RU" sz="3400" dirty="0" smtClean="0">
                <a:solidFill>
                  <a:prstClr val="black"/>
                </a:solidFill>
              </a:rPr>
              <a:t>клубками; </a:t>
            </a:r>
          </a:p>
          <a:p>
            <a:r>
              <a:rPr lang="ru-RU" sz="3400" dirty="0" smtClean="0">
                <a:solidFill>
                  <a:prstClr val="black"/>
                </a:solidFill>
              </a:rPr>
              <a:t>игры </a:t>
            </a:r>
            <a:r>
              <a:rPr lang="ru-RU" sz="3400" dirty="0">
                <a:solidFill>
                  <a:prstClr val="black"/>
                </a:solidFill>
              </a:rPr>
              <a:t>с природным материалом-шишками, грецкими орехами, камешками; </a:t>
            </a:r>
            <a:endParaRPr lang="ru-RU" sz="3400" dirty="0" smtClean="0">
              <a:solidFill>
                <a:prstClr val="black"/>
              </a:solidFill>
            </a:endParaRPr>
          </a:p>
          <a:p>
            <a:r>
              <a:rPr lang="ru-RU" sz="3400" dirty="0" smtClean="0">
                <a:solidFill>
                  <a:prstClr val="black"/>
                </a:solidFill>
              </a:rPr>
              <a:t>игры </a:t>
            </a:r>
            <a:r>
              <a:rPr lang="ru-RU" sz="3400" dirty="0">
                <a:solidFill>
                  <a:prstClr val="black"/>
                </a:solidFill>
              </a:rPr>
              <a:t>с </a:t>
            </a:r>
            <a:r>
              <a:rPr lang="ru-RU" sz="3400" dirty="0" err="1">
                <a:solidFill>
                  <a:prstClr val="black"/>
                </a:solidFill>
              </a:rPr>
              <a:t>аквагрунтом</a:t>
            </a:r>
            <a:r>
              <a:rPr lang="ru-RU" sz="3400" dirty="0">
                <a:solidFill>
                  <a:prstClr val="black"/>
                </a:solidFill>
              </a:rPr>
              <a:t>; </a:t>
            </a:r>
            <a:endParaRPr lang="ru-RU" sz="3400" dirty="0" smtClean="0">
              <a:solidFill>
                <a:prstClr val="black"/>
              </a:solidFill>
            </a:endParaRPr>
          </a:p>
          <a:p>
            <a:r>
              <a:rPr lang="ru-RU" sz="3400" dirty="0" smtClean="0">
                <a:solidFill>
                  <a:prstClr val="black"/>
                </a:solidFill>
              </a:rPr>
              <a:t>игры </a:t>
            </a:r>
            <a:r>
              <a:rPr lang="ru-RU" sz="3400" dirty="0">
                <a:solidFill>
                  <a:prstClr val="black"/>
                </a:solidFill>
              </a:rPr>
              <a:t>с использованием специальных тренажеров для самомассажа - шариков Су  -  </a:t>
            </a:r>
            <a:r>
              <a:rPr lang="ru-RU" sz="3400" dirty="0" err="1">
                <a:solidFill>
                  <a:prstClr val="black"/>
                </a:solidFill>
              </a:rPr>
              <a:t>джок</a:t>
            </a:r>
            <a:r>
              <a:rPr lang="ru-RU" sz="3400" dirty="0">
                <a:solidFill>
                  <a:prstClr val="black"/>
                </a:solidFill>
              </a:rPr>
              <a:t>,  «колючего»  коврика   Ляпко)</a:t>
            </a:r>
            <a:r>
              <a:rPr lang="en-US" sz="3400" dirty="0">
                <a:solidFill>
                  <a:prstClr val="black"/>
                </a:solidFill>
              </a:rPr>
              <a:t/>
            </a:r>
            <a:br>
              <a:rPr lang="en-US" sz="3400" dirty="0">
                <a:solidFill>
                  <a:prstClr val="black"/>
                </a:solidFill>
              </a:rPr>
            </a:b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5458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</a:rPr>
              <a:t>Преимущества </a:t>
            </a:r>
            <a:r>
              <a:rPr lang="ru-RU" sz="3200" b="1" dirty="0" smtClean="0">
                <a:solidFill>
                  <a:prstClr val="black"/>
                </a:solidFill>
              </a:rPr>
              <a:t>нетрадиционных материалов:</a:t>
            </a:r>
            <a:r>
              <a:rPr lang="ru-RU" sz="3200" b="1" dirty="0">
                <a:solidFill>
                  <a:prstClr val="black"/>
                </a:solidFill>
              </a:rPr>
              <a:t/>
            </a:r>
            <a:br>
              <a:rPr lang="ru-RU" sz="3200" b="1" dirty="0">
                <a:solidFill>
                  <a:prstClr val="black"/>
                </a:solidFill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Всегда доступны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Не требуют больших финансовых затрат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Если ребенок что – то сломает,  материал легко заменяется новым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Новизна впечатлений и необычность привлекает детей и служит прекрасным средством  развития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Формируют познавательную активность и творческое воображение детей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4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4824536" cy="21825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Сухой бассейн из круп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Игра: «Прячем ручки,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и</a:t>
            </a:r>
            <a:r>
              <a:rPr lang="ru-RU" sz="3600" b="1" dirty="0" smtClean="0">
                <a:solidFill>
                  <a:srgbClr val="C00000"/>
                </a:solidFill>
              </a:rPr>
              <a:t>щем игрушки»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Толик\Desktop\фото\P1010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456384" cy="45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олик\Desktop\фото\P1010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75562"/>
            <a:ext cx="3923928" cy="38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822" y="404664"/>
            <a:ext cx="4608512" cy="27216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Игры: «Пересыпание круп </a:t>
            </a:r>
            <a:r>
              <a:rPr lang="ru-RU" sz="3600" b="1" dirty="0" smtClean="0">
                <a:solidFill>
                  <a:srgbClr val="C00000"/>
                </a:solidFill>
              </a:rPr>
              <a:t>из </a:t>
            </a:r>
            <a:r>
              <a:rPr lang="ru-RU" sz="3600" b="1" dirty="0" smtClean="0">
                <a:solidFill>
                  <a:srgbClr val="C00000"/>
                </a:solidFill>
              </a:rPr>
              <a:t>одной емкости в другую»;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«Пересыпание с помощью ложки»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7170" name="Picture 2" descr="C:\Users\Толик\Desktop\фото\P1010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7" y="627578"/>
            <a:ext cx="4149999" cy="41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олик\Desktop\фото\P1010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7364"/>
            <a:ext cx="3851920" cy="37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7"/>
            <a:ext cx="4680520" cy="233015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Петушок любит горошек,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кукла Маша любит макароны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(сортировка круп)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Толик\Desktop\новый год 2014 в мурманске и мамина какашки\P1010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707904" cy="40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олик\Desktop\новый год 2014 в мурманске и мамина какашки\P1010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302959" cy="41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276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 «Ум ребенка находится на кончиках его пальцев. Чем больше мастерства в детской руке, тем ребенок умнее».                    В.А.Сухомлинский                      </vt:lpstr>
      <vt:lpstr>«Непосредственный практический контакт с предметами, действия с ними приводят к открытию все новых и новых свойств предметов и отношений между ними».                                                                         Д.Б.Эльконин</vt:lpstr>
      <vt:lpstr>  Рука познает, а мозг фиксирует ощущение и восприятие, соединяя их со зрительными, слуховыми и обонятельными в сложные интегративные образы и представления.   </vt:lpstr>
      <vt:lpstr>  Совместная игровая деятельность с нетрадиционным материалом   </vt:lpstr>
      <vt:lpstr>Преимущества нетрадиционных материалов: </vt:lpstr>
      <vt:lpstr>Сухой бассейн из круп Игра: «Прячем ручки,  ищем игрушки» </vt:lpstr>
      <vt:lpstr>Игры: «Пересыпание круп из одной емкости в другую»; «Пересыпание с помощью ложки»  </vt:lpstr>
      <vt:lpstr>Петушок любит горошек,  кукла Маша любит макароны (сортировка круп)</vt:lpstr>
      <vt:lpstr>Рисование  на манке </vt:lpstr>
      <vt:lpstr>Игровые упражнения  с пуговицами, липучками, молниями  </vt:lpstr>
      <vt:lpstr>Тактильные книги</vt:lpstr>
      <vt:lpstr> Игровые упражнения  с прищепками  </vt:lpstr>
      <vt:lpstr>  Игры с решетками </vt:lpstr>
      <vt:lpstr>Игры с крышками</vt:lpstr>
      <vt:lpstr>Игры с крышками</vt:lpstr>
      <vt:lpstr>  Бизиборд</vt:lpstr>
      <vt:lpstr>Презентация PowerPoint</vt:lpstr>
      <vt:lpstr>«Чем больше ребенок располагает в своем практическом опыте, тем значительнее и продуктивнее, при других равных условиях будет его творческая, исследовательская, познавательная деятельность»    - писал Л. С. Выгодский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Толик</dc:creator>
  <cp:lastModifiedBy>Оля</cp:lastModifiedBy>
  <cp:revision>147</cp:revision>
  <dcterms:created xsi:type="dcterms:W3CDTF">2014-01-02T17:09:29Z</dcterms:created>
  <dcterms:modified xsi:type="dcterms:W3CDTF">2018-02-12T20:04:26Z</dcterms:modified>
</cp:coreProperties>
</file>