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67" r:id="rId3"/>
    <p:sldId id="268" r:id="rId4"/>
    <p:sldId id="258" r:id="rId5"/>
    <p:sldId id="265" r:id="rId6"/>
    <p:sldId id="287" r:id="rId7"/>
    <p:sldId id="269" r:id="rId8"/>
    <p:sldId id="290" r:id="rId9"/>
    <p:sldId id="271" r:id="rId10"/>
    <p:sldId id="316" r:id="rId11"/>
    <p:sldId id="313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34C16-B173-4B57-9723-F2BFAFFF91BB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8EEB4C-A845-4304-B6A7-62077657DF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00174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«Использование пособий Л.С. </a:t>
            </a:r>
            <a:r>
              <a:rPr lang="ru-RU" sz="3200" b="1" dirty="0" err="1" smtClean="0">
                <a:solidFill>
                  <a:srgbClr val="0070C0"/>
                </a:solidFill>
              </a:rPr>
              <a:t>Русановой</a:t>
            </a:r>
            <a:r>
              <a:rPr lang="ru-RU" sz="3200" b="1" dirty="0" smtClean="0">
                <a:solidFill>
                  <a:srgbClr val="0070C0"/>
                </a:solidFill>
              </a:rPr>
              <a:t> в работе учителя-логопеда на занятиях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 обучению грамоте.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(мастер-класс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«Игры на липучках»)»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                                                                                           часть 1</a:t>
            </a: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endParaRPr lang="ru-RU" sz="1200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Подготовили: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 :  Худякова Елена Михайловна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 : Груздева Раиса Ивановна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Учитель-логопед :  Липина Юлия Владимировна</a:t>
            </a:r>
          </a:p>
          <a:p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695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№139»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sun9-17.userapi.com/impg/uyZbHGh4Kmeh8VXhhpFLEE2fO_d_578-K-uBDw/ROZbq4mXeg0.jpg?size=810x1080&amp;quality=96&amp;sign=5c8adf1041f7d4657252925640a6a60b&amp;type=albu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391109" y="1357298"/>
            <a:ext cx="3748099" cy="49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10.userapi.com/impg/0mgLk7F63bEm4hpOl5Rnc7Qm-Hbc8JPDH6Yydw/Cc8X4AhXskM.jpg?size=810x1080&amp;quality=96&amp;sign=13c24ef61d0e038d0c588e680a135147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6" t="5405" b="3909"/>
          <a:stretch/>
        </p:blipFill>
        <p:spPr bwMode="auto">
          <a:xfrm>
            <a:off x="4572000" y="1357298"/>
            <a:ext cx="4000528" cy="49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3240" y="714356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«Почтальон Печкин»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9961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88.userapi.com/impg/NnNpuW1eMRJomE2mdd-NocMhoONoSVt7-S1vBA/O6l7ndr4S-E.jpg?size=810x1080&amp;quality=96&amp;sign=57ff45fea55049da92cd3a89c84c2942&amp;type=albu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33" b="5499"/>
          <a:stretch/>
        </p:blipFill>
        <p:spPr bwMode="auto">
          <a:xfrm>
            <a:off x="2071670" y="1010532"/>
            <a:ext cx="5321800" cy="54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1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7"/>
            <a:ext cx="6105872" cy="379191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</a:t>
            </a:r>
          </a:p>
          <a:p>
            <a:pPr algn="ctr">
              <a:buNone/>
            </a:pPr>
            <a:r>
              <a:rPr lang="ru-RU" dirty="0" smtClean="0"/>
              <a:t>                   </a:t>
            </a:r>
            <a:r>
              <a:rPr lang="ru-RU" sz="2400" b="1" dirty="0" smtClean="0"/>
              <a:t>«Зонтики для ежат»</a:t>
            </a:r>
            <a:endParaRPr lang="ru-RU" sz="2400" b="1" dirty="0"/>
          </a:p>
        </p:txBody>
      </p:sp>
      <p:pic>
        <p:nvPicPr>
          <p:cNvPr id="11268" name="Picture 4" descr="https://sun9-17.userapi.com/impg/bgJF3LlvURmsknet6CktiDynnv6imzkTcQS7tQ/t4Ko_gaieBM.jpg?size=810x1080&amp;quality=96&amp;sign=e781b23df89a0a8fb69e1af1d28740e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81"/>
          <a:stretch/>
        </p:blipFill>
        <p:spPr bwMode="auto">
          <a:xfrm>
            <a:off x="571472" y="1391995"/>
            <a:ext cx="4013327" cy="50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9-10.userapi.com/impg/yAj1XZ678NXE6AJFKHHisIYMeQSNSF1yhO7yew/9cac5RL3aWg.jpg?size=810x1080&amp;quality=96&amp;sign=afeb56d153c0dcec7ef5fa207813ec8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430698"/>
            <a:ext cx="3796994" cy="50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«Звуки и буквы»</a:t>
            </a:r>
            <a:endParaRPr lang="ru-RU" sz="2400" b="1" dirty="0"/>
          </a:p>
        </p:txBody>
      </p:sp>
      <p:pic>
        <p:nvPicPr>
          <p:cNvPr id="5" name="Picture 8" descr="https://sun9-87.userapi.com/impg/zALdVgHB3STiTd1HQ9MjGjKdmI3DGKRfeYe2mQ/AqK4vtSESPU.jpg?size=810x1080&amp;quality=96&amp;sign=9ab289bdc3513ae3782a728a885c8d7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571612"/>
            <a:ext cx="3891282" cy="47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smtClean="0"/>
              <a:t>Подготовка детей старшего дошкольного возраста к обучению грамоте является темой, которая в настоящее время приобретает особую актуальность.</a:t>
            </a:r>
          </a:p>
          <a:p>
            <a:pPr>
              <a:buNone/>
            </a:pPr>
            <a:r>
              <a:rPr lang="ru-RU" sz="2400" dirty="0" smtClean="0"/>
              <a:t>      Интерес к обозначенной теме связан с увеличением количества детей с проблемами психического, в том числе речевого развития. Необходимость в подготовке детей к обучению грамоте определяется высокими требованиями, которые предъявляются к ребенку при поступлении в школу. Кроме того, букварный период в первом классе совпадает с периодом адаптации детей к новым условиям обучения.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smtClean="0"/>
              <a:t>Педагогическая практика показывает, что «читающие» дети более подготовлены к овладению письменными формами речи, а именно чтением и письмом. В связи с этим возникает необходимость в создании и применении  новых технологий успешной подготовки детей старшего дошкольного возраста к обучению в школе, в том числе подготовки к обучению грамоте.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sz="2400" b="1" dirty="0" smtClean="0"/>
              <a:t>Лилия Сергеевна </a:t>
            </a:r>
            <a:r>
              <a:rPr lang="ru-RU" sz="2400" b="1" dirty="0" err="1" smtClean="0"/>
              <a:t>Русанова</a:t>
            </a:r>
            <a:r>
              <a:rPr lang="ru-RU" sz="2400" b="1" dirty="0" smtClean="0"/>
              <a:t> </a:t>
            </a:r>
            <a:r>
              <a:rPr lang="ru-RU" sz="2400" dirty="0" smtClean="0"/>
              <a:t>− заместитель директора, учитель-логопед высшей квалификационной категории, кандидат психологических наук  (ГОУ ЯО «Центр помощи детям»)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Наталья </a:t>
            </a:r>
            <a:r>
              <a:rPr lang="ru-RU" sz="2400" b="1" dirty="0" err="1" smtClean="0"/>
              <a:t>Саввична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Баранцова</a:t>
            </a:r>
            <a:r>
              <a:rPr lang="ru-RU" sz="2400" b="1" dirty="0" smtClean="0"/>
              <a:t> </a:t>
            </a:r>
            <a:r>
              <a:rPr lang="ru-RU" sz="2400" dirty="0" smtClean="0"/>
              <a:t>− учитель-дефектолог высшей квалификационной категории (ГОУ ЯО «Центр помощи детям»)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</a:t>
            </a:r>
            <a:r>
              <a:rPr lang="ru-RU" sz="2400" dirty="0" smtClean="0"/>
              <a:t>Авторы предлагают комплекс специальных заданий и упражнений, дидактических игр , направленных на формирование предпосылок к успешному овладению грамотой, а также на развитие коммуникативной функции речи в целом; 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785794"/>
            <a:ext cx="8786874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Их методика предполагает использование трех многофункциональных дидактических альбомов:</a:t>
            </a:r>
          </a:p>
          <a:p>
            <a:pPr>
              <a:buNone/>
            </a:pPr>
            <a:r>
              <a:rPr lang="ru-RU" sz="2400" dirty="0" smtClean="0"/>
              <a:t>Альбомы включают дидактические игры, направленные на формирование предпосылок  успешного овладения грамотой у дошкольников.</a:t>
            </a:r>
          </a:p>
          <a:p>
            <a:pPr>
              <a:buNone/>
            </a:pPr>
            <a:r>
              <a:rPr lang="ru-RU" sz="2400" b="1" dirty="0" smtClean="0"/>
              <a:t>Альбом 1 «Звуки и буквы»</a:t>
            </a:r>
          </a:p>
          <a:p>
            <a:pPr>
              <a:buNone/>
            </a:pPr>
            <a:r>
              <a:rPr lang="ru-RU" sz="2400" b="1" dirty="0" smtClean="0"/>
              <a:t>Альбом 2 «Слоги» </a:t>
            </a:r>
          </a:p>
          <a:p>
            <a:pPr>
              <a:buNone/>
            </a:pPr>
            <a:r>
              <a:rPr lang="ru-RU" sz="2400" b="1" dirty="0" smtClean="0"/>
              <a:t>Альбом 3 «Слова и предложения»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s://sun9-1.userapi.com/impg/0vQgGjgYxHswdvnuOHn3X0H6wO87o2kiAm-C0w/7LWPRlsX-VU.jpg?size=1280x960&amp;quality=96&amp;sign=1dc8eda25e420e99e8dd79e0f1d249b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3613154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15352" cy="507209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600" b="1" dirty="0" smtClean="0"/>
              <a:t>    </a:t>
            </a:r>
            <a:r>
              <a:rPr lang="ru-RU" sz="4400" b="1" dirty="0" smtClean="0"/>
              <a:t>Новизна программы: </a:t>
            </a:r>
          </a:p>
          <a:p>
            <a:pPr algn="ctr"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dirty="0" smtClean="0"/>
              <a:t>– Возможность гибкого применения альбомов в работе с детьми разного возраста. 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 – Универсальность ее применения в работе с детьми как с сохранным интеллектом, так и с детьми, имеющими речевые и интеллектуальные нарушения.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 – Разнообразие </a:t>
            </a:r>
            <a:r>
              <a:rPr lang="ru-RU" sz="4400" dirty="0" err="1" smtClean="0"/>
              <a:t>стимульного</a:t>
            </a:r>
            <a:r>
              <a:rPr lang="ru-RU" sz="4400" dirty="0" smtClean="0"/>
              <a:t> материала, новизна, прочность и долговечность. Обеспечение </a:t>
            </a:r>
            <a:r>
              <a:rPr lang="ru-RU" sz="4400" dirty="0" err="1" smtClean="0"/>
              <a:t>полисенсорности</a:t>
            </a:r>
            <a:r>
              <a:rPr lang="ru-RU" sz="4400" dirty="0" smtClean="0"/>
              <a:t>  восприятия  информации. 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 – Отсутствие подобных игр в массовой продаже.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 – Расширение диапазона материалов, на которых совершенствуется вырабатываемый навык. </a:t>
            </a:r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– Возможность использования игр на индивидуальных и подгрупповых занятиях, а также – частично или полностью, в зависимости от конкретных условий и поставленных задач.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357298"/>
            <a:ext cx="4572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Цель:</a:t>
            </a:r>
            <a:r>
              <a:rPr lang="ru-RU" sz="2400" dirty="0" smtClean="0"/>
              <a:t> знакомство с графическим образом буквы и умение выделять звук в словах.</a:t>
            </a:r>
          </a:p>
          <a:p>
            <a:pPr>
              <a:buNone/>
            </a:pPr>
            <a:r>
              <a:rPr lang="ru-RU" sz="2400" b="1" dirty="0" smtClean="0"/>
              <a:t>Задачи:</a:t>
            </a:r>
            <a:r>
              <a:rPr lang="ru-RU" sz="2400" dirty="0" smtClean="0"/>
              <a:t>- формировать умение выделять первый звук в словах, обозначать его буквой</a:t>
            </a:r>
          </a:p>
          <a:p>
            <a:pPr>
              <a:buFontTx/>
              <a:buChar char="-"/>
            </a:pPr>
            <a:r>
              <a:rPr lang="ru-RU" sz="2400" dirty="0" smtClean="0"/>
              <a:t>учить различать звук сходные по звучанию</a:t>
            </a:r>
          </a:p>
          <a:p>
            <a:pPr>
              <a:buFontTx/>
              <a:buChar char="-"/>
            </a:pPr>
            <a:r>
              <a:rPr lang="ru-RU" sz="2400" dirty="0" smtClean="0"/>
              <a:t>формировать умение находить изучаемую букву среди оптически похожих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714356"/>
            <a:ext cx="3763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Альбом – «Звуки и буквы»</a:t>
            </a:r>
          </a:p>
          <a:p>
            <a:endParaRPr lang="ru-RU" sz="2400" dirty="0"/>
          </a:p>
        </p:txBody>
      </p:sp>
      <p:pic>
        <p:nvPicPr>
          <p:cNvPr id="1026" name="Picture 2" descr="https://sun9-71.userapi.com/impg/CkL5-iVQEXFClNF_MtpGHtccWaPjLRlusZK06A/uCvTiENYMXE.jpg?size=976x1080&amp;quality=96&amp;sign=feb381ba127bc67de79f4e556cce41b2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08" b="6153"/>
          <a:stretch/>
        </p:blipFill>
        <p:spPr bwMode="auto">
          <a:xfrm>
            <a:off x="5072034" y="1700808"/>
            <a:ext cx="38519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sz="2400" b="1" dirty="0" smtClean="0"/>
              <a:t>«Буква рассыпалась»     </a:t>
            </a:r>
            <a:r>
              <a:rPr lang="ru-RU" sz="2400" dirty="0" smtClean="0"/>
              <a:t>           </a:t>
            </a:r>
            <a:endParaRPr lang="ru-RU" sz="2400" dirty="0"/>
          </a:p>
        </p:txBody>
      </p:sp>
      <p:pic>
        <p:nvPicPr>
          <p:cNvPr id="1028" name="Picture 4" descr="https://sun9-10.userapi.com/impg/oLfj0PXD4lkAJO6g-WUJbAC2BX-ciIzmWTC53w/RlMEnqfR1Ak.jpg?size=810x1080&amp;quality=96&amp;sign=52599a3a7809c5055b99076670d5ae3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24"/>
          <a:stretch/>
        </p:blipFill>
        <p:spPr bwMode="auto">
          <a:xfrm>
            <a:off x="4959600" y="1714488"/>
            <a:ext cx="3738758" cy="47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sun9-61.userapi.com/impg/g0KZmwUydRg1E6zs3fq_xhuhWweiPGdC1aKW5Q/2a50oeHRIzc.jpg?size=810x1080&amp;quality=96&amp;sign=d2cfc48f145d8cd68a2749d849bbdba2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22"/>
          <a:stretch/>
        </p:blipFill>
        <p:spPr bwMode="auto">
          <a:xfrm>
            <a:off x="642910" y="1714488"/>
            <a:ext cx="4162804" cy="484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597</TotalTime>
  <Words>478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139</dc:creator>
  <cp:lastModifiedBy>дс 139</cp:lastModifiedBy>
  <cp:revision>45</cp:revision>
  <dcterms:created xsi:type="dcterms:W3CDTF">2021-11-22T10:44:07Z</dcterms:created>
  <dcterms:modified xsi:type="dcterms:W3CDTF">2022-10-19T10:05:37Z</dcterms:modified>
</cp:coreProperties>
</file>