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9" r:id="rId2"/>
    <p:sldId id="292" r:id="rId3"/>
    <p:sldId id="295" r:id="rId4"/>
    <p:sldId id="308" r:id="rId5"/>
    <p:sldId id="279" r:id="rId6"/>
    <p:sldId id="281" r:id="rId7"/>
    <p:sldId id="276" r:id="rId8"/>
    <p:sldId id="278" r:id="rId9"/>
    <p:sldId id="301" r:id="rId10"/>
    <p:sldId id="280" r:id="rId11"/>
    <p:sldId id="297" r:id="rId12"/>
    <p:sldId id="312" r:id="rId13"/>
    <p:sldId id="294" r:id="rId14"/>
    <p:sldId id="298" r:id="rId15"/>
    <p:sldId id="304" r:id="rId16"/>
    <p:sldId id="299" r:id="rId17"/>
    <p:sldId id="284" r:id="rId18"/>
    <p:sldId id="307" r:id="rId19"/>
    <p:sldId id="283" r:id="rId20"/>
    <p:sldId id="309" r:id="rId21"/>
    <p:sldId id="302" r:id="rId22"/>
    <p:sldId id="285" r:id="rId23"/>
    <p:sldId id="303" r:id="rId24"/>
    <p:sldId id="314" r:id="rId25"/>
    <p:sldId id="317" r:id="rId26"/>
    <p:sldId id="315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500174"/>
            <a:ext cx="8572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«Использование пособий Л.С. </a:t>
            </a:r>
            <a:r>
              <a:rPr lang="ru-RU" sz="3200" b="1" dirty="0" err="1" smtClean="0">
                <a:solidFill>
                  <a:srgbClr val="0070C0"/>
                </a:solidFill>
              </a:rPr>
              <a:t>Русановой</a:t>
            </a:r>
            <a:r>
              <a:rPr lang="ru-RU" sz="3200" b="1" dirty="0" smtClean="0">
                <a:solidFill>
                  <a:srgbClr val="0070C0"/>
                </a:solidFill>
              </a:rPr>
              <a:t> в работе учителя-логопеда на занятиях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 обучению грамоте.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(мастер-класс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«Игры на липучках»)»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Часть 2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Подготовили: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Учитель-логопед :  Худякова Елена Михайловна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Учитель-логопед : Груздева Раиса Ивановна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Учитель-логопед :  Липина Юлия Владимировна</a:t>
            </a:r>
          </a:p>
          <a:p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714356"/>
            <a:ext cx="695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№139»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4589682" cy="699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</a:t>
            </a:r>
            <a:r>
              <a:rPr lang="ru-RU" sz="2400" b="1" dirty="0" smtClean="0"/>
              <a:t>«Собери слоги»</a:t>
            </a:r>
            <a:endParaRPr lang="ru-RU" sz="2400" b="1" dirty="0"/>
          </a:p>
        </p:txBody>
      </p:sp>
      <p:pic>
        <p:nvPicPr>
          <p:cNvPr id="7172" name="Picture 4" descr="https://sun9-36.userapi.com/impg/FiG9b7fUoiQ152TY40SMI4mZkgpfGai0nRfyug/qWWG0KqjYbA.jpg?size=810x1080&amp;quality=96&amp;sign=69ecfd0fa6a0fdc33716564c8e799b8b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48" b="11426"/>
          <a:stretch/>
        </p:blipFill>
        <p:spPr bwMode="auto">
          <a:xfrm>
            <a:off x="2288385" y="1285860"/>
            <a:ext cx="5171079" cy="5455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25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«Чудо-яблонька»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sun9-8.userapi.com/impg/yPJp2gJropTWon5NoOTGmR3kOLmpY0fUIy9r6A/H7mL2Xa25u4.jpg?size=810x1080&amp;quality=96&amp;sign=0d5011739b3d5891e44256420088d2a8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90" t="3493" r="12055" b="2941"/>
          <a:stretch/>
        </p:blipFill>
        <p:spPr bwMode="auto">
          <a:xfrm>
            <a:off x="2285984" y="1357298"/>
            <a:ext cx="3716023" cy="5155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613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51"/>
            <a:ext cx="8352928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                     «Наряди елочку»</a:t>
            </a:r>
            <a:endParaRPr lang="ru-RU" sz="2400" b="1" dirty="0"/>
          </a:p>
        </p:txBody>
      </p:sp>
      <p:pic>
        <p:nvPicPr>
          <p:cNvPr id="17412" name="Picture 4" descr="https://sun9-16.userapi.com/impg/mE75lrtStlyRFmXTH7RaCcbzoJAI2onEKD8H-Q/1uQiHe6Vti4.jpg?size=1280x960&amp;quality=96&amp;sign=68dfff8aae612923abb368b610a0c70f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42" t="3925" r="3925" b="13187"/>
          <a:stretch/>
        </p:blipFill>
        <p:spPr bwMode="auto">
          <a:xfrm rot="5400000">
            <a:off x="4250056" y="2294316"/>
            <a:ext cx="4717562" cy="3641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sun9-51.userapi.com/impg/pdrbXRv55-UijcWkniBZpqDuQoiQi053GD5qqg/HTNILlutBpE.jpg?size=1280x960&amp;quality=96&amp;sign=994e4f6e5b04fac03a5d3be355e9206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8" t="5121"/>
          <a:stretch/>
        </p:blipFill>
        <p:spPr bwMode="auto">
          <a:xfrm rot="5400000">
            <a:off x="361701" y="2165877"/>
            <a:ext cx="4665550" cy="3762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204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Альбом «Слова и предложения»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71448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/>
              <a:t>Цель:</a:t>
            </a:r>
            <a:r>
              <a:rPr lang="ru-RU" sz="2600" dirty="0" smtClean="0"/>
              <a:t> формировать умение читать слова и предложения</a:t>
            </a:r>
          </a:p>
          <a:p>
            <a:pPr>
              <a:buNone/>
            </a:pPr>
            <a:r>
              <a:rPr lang="ru-RU" sz="2600" b="1" dirty="0" smtClean="0"/>
              <a:t>Задачи: </a:t>
            </a:r>
            <a:r>
              <a:rPr lang="ru-RU" sz="2600" dirty="0" smtClean="0"/>
              <a:t>-формировать умение соотносить слова с изображением на картинке</a:t>
            </a:r>
          </a:p>
          <a:p>
            <a:pPr>
              <a:buFontTx/>
              <a:buChar char="-"/>
            </a:pPr>
            <a:r>
              <a:rPr lang="ru-RU" sz="2600" dirty="0" smtClean="0"/>
              <a:t>пополнять и активизировать словарный запас</a:t>
            </a:r>
          </a:p>
          <a:p>
            <a:pPr>
              <a:buNone/>
            </a:pPr>
            <a:r>
              <a:rPr lang="ru-RU" sz="2600" dirty="0" smtClean="0"/>
              <a:t>- Развивать зрительное и слуховое восприятие, внимание и память.</a:t>
            </a:r>
          </a:p>
          <a:p>
            <a:endParaRPr lang="ru-RU" dirty="0"/>
          </a:p>
        </p:txBody>
      </p:sp>
      <p:pic>
        <p:nvPicPr>
          <p:cNvPr id="4098" name="Picture 2" descr="https://sun9-69.userapi.com/impg/NHbov7BIMN63kkNRRSiJT8WIW59U72TZHACNTA/8F0eKhCX5mI.jpg?size=1280x1058&amp;quality=96&amp;sign=06fdc64ffcf36a5cee0be2525ef5ae05&amp;type=albu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06" b="4705"/>
          <a:stretch/>
        </p:blipFill>
        <p:spPr bwMode="auto">
          <a:xfrm>
            <a:off x="4714876" y="1714488"/>
            <a:ext cx="4127579" cy="4243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54.userapi.com/impg/a4YSZ5d_Egh7iFqW3OO5g2V7_X-KQHPwnkHqyA/Ca6sVYGU_DA.jpg?size=810x1080&amp;quality=96&amp;sign=66fb2e698fc02f9ea3252eeceb26dccc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251" b="11864"/>
          <a:stretch/>
        </p:blipFill>
        <p:spPr bwMode="auto">
          <a:xfrm>
            <a:off x="898260" y="1428736"/>
            <a:ext cx="7053969" cy="5256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1802" y="642918"/>
            <a:ext cx="267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«Найди картинку»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46270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«Прочитай по первым звукам»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https://sun9-7.userapi.com/impg/CD6PAUHOBJt1xYXWNz5-vj3_KM1y1U3upyazAw/DWTSuC3HLdM.jpg?size=810x1080&amp;quality=96&amp;sign=b41d1e0457c6b3d53774ac106fd6a3c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571612"/>
            <a:ext cx="3803980" cy="5071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725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714356"/>
            <a:ext cx="495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«Найди картинку по первой букве»</a:t>
            </a:r>
            <a:endParaRPr lang="ru-RU" sz="2400" b="1" dirty="0"/>
          </a:p>
        </p:txBody>
      </p:sp>
      <p:pic>
        <p:nvPicPr>
          <p:cNvPr id="5122" name="Picture 2" descr="https://sun9-68.userapi.com/impg/K8LXoe22dYlCTCLID9Nu3hyez7S5rZvoL0X0Vw/kzMW6g2kEio.jpg?size=810x1080&amp;quality=96&amp;sign=aa73d3b459280fec5e8d939e5b52476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56" y="1428735"/>
            <a:ext cx="3926575" cy="5235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709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28.userapi.com/impg/di9M5icNw76EGdLYnk544Xhm55ABVwTdM1XZmA/b45FEgj23Z4.jpg?size=810x1080&amp;quality=96&amp;sign=1e2c0d7d01ff2b54d35c679b73eafbb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1" t="3961"/>
          <a:stretch/>
        </p:blipFill>
        <p:spPr bwMode="auto">
          <a:xfrm>
            <a:off x="2761562" y="1500174"/>
            <a:ext cx="3882140" cy="5248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4612" y="714356"/>
            <a:ext cx="3773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«Сложи картинку и слово»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   «Составь предложение»</a:t>
            </a:r>
            <a:endParaRPr lang="ru-RU" sz="2400" b="1" dirty="0"/>
          </a:p>
        </p:txBody>
      </p:sp>
      <p:pic>
        <p:nvPicPr>
          <p:cNvPr id="8194" name="Picture 2" descr="https://sun9-21.userapi.com/impg/60qtBzWPLkDHcB1IW7z6jjbhXeOq8d_HRH8jjQ/dgiQNEe1hqw.jpg?size=810x1080&amp;quality=96&amp;sign=e3ea012306857a5ee45f39ed0db13e3e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2"/>
          <a:stretch/>
        </p:blipFill>
        <p:spPr bwMode="auto">
          <a:xfrm>
            <a:off x="2411760" y="1417638"/>
            <a:ext cx="3600400" cy="5077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537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4624"/>
            <a:ext cx="6500858" cy="18282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r>
              <a:rPr lang="ru-RU" dirty="0" smtClean="0"/>
              <a:t>                </a:t>
            </a:r>
          </a:p>
          <a:p>
            <a:pPr>
              <a:buNone/>
            </a:pPr>
            <a:r>
              <a:rPr lang="ru-RU" sz="2400" b="1" dirty="0" smtClean="0"/>
              <a:t>              «Дикие и домашние животные» </a:t>
            </a:r>
            <a:endParaRPr lang="ru-RU" sz="2400" b="1" dirty="0"/>
          </a:p>
        </p:txBody>
      </p:sp>
      <p:pic>
        <p:nvPicPr>
          <p:cNvPr id="2050" name="Picture 2" descr="https://sun9-61.userapi.com/impg/R6Z9qLAuEhlbsxri2zfBinhD2gjfoLW3ytkqUA/U_UTG2w9y60.jpg?size=810x1080&amp;quality=96&amp;sign=297a50eb50faab6c802380bca38bc76f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04"/>
          <a:stretch/>
        </p:blipFill>
        <p:spPr bwMode="auto">
          <a:xfrm>
            <a:off x="2786050" y="1637395"/>
            <a:ext cx="4226223" cy="4964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Альбом </a:t>
            </a:r>
            <a:r>
              <a:rPr lang="en-US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Слоги»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Цель: </a:t>
            </a:r>
            <a:r>
              <a:rPr lang="ru-RU" sz="2400" dirty="0" smtClean="0"/>
              <a:t>научить читать слоги-слияния</a:t>
            </a:r>
          </a:p>
          <a:p>
            <a:pPr>
              <a:buNone/>
            </a:pPr>
            <a:r>
              <a:rPr lang="ru-RU" sz="2400" b="1" dirty="0" smtClean="0"/>
              <a:t>Задачи: </a:t>
            </a:r>
            <a:r>
              <a:rPr lang="ru-RU" sz="2400" dirty="0" smtClean="0"/>
              <a:t>- закрепить графический образ букв</a:t>
            </a:r>
          </a:p>
          <a:p>
            <a:pPr>
              <a:buNone/>
            </a:pPr>
            <a:r>
              <a:rPr lang="ru-RU" sz="2400" dirty="0" smtClean="0"/>
              <a:t>-развивать зрительное восприятие, фонематический слух, внимание и память.</a:t>
            </a:r>
          </a:p>
          <a:p>
            <a:endParaRPr lang="ru-RU" dirty="0"/>
          </a:p>
        </p:txBody>
      </p:sp>
      <p:pic>
        <p:nvPicPr>
          <p:cNvPr id="5" name="Picture 2" descr="https://sun9-29.userapi.com/impg/DC3tfbhUlzD4XX183qQXIGESSaQ2BsPE_yN8vg/Pvd6rKvUUQU.jpg?size=1280x1114&amp;quality=96&amp;sign=1bdcb767b8dea7cc1dbf317b310ba5d6&amp;type=albu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88" b="4646"/>
          <a:stretch/>
        </p:blipFill>
        <p:spPr bwMode="auto">
          <a:xfrm>
            <a:off x="4643438" y="1714488"/>
            <a:ext cx="4322011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         «Времена года»  </a:t>
            </a:r>
            <a:endParaRPr lang="ru-RU" sz="2400" b="1" dirty="0"/>
          </a:p>
        </p:txBody>
      </p:sp>
      <p:pic>
        <p:nvPicPr>
          <p:cNvPr id="5122" name="Picture 2" descr="https://sun9-38.userapi.com/impg/4pkbM14IaxS_19rZOyLTopMr0T8LceCskYlLxA/ysKHRrQBKbI.jpg?size=810x1080&amp;quality=96&amp;sign=558cc80067a8d7a9b5aa16cd2f715aa0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73" b="10147"/>
          <a:stretch/>
        </p:blipFill>
        <p:spPr bwMode="auto">
          <a:xfrm>
            <a:off x="1714480" y="1342806"/>
            <a:ext cx="5521816" cy="5041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6215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                               «Огород»</a:t>
            </a:r>
            <a:endParaRPr lang="ru-RU" sz="2400" b="1" dirty="0"/>
          </a:p>
        </p:txBody>
      </p:sp>
      <p:pic>
        <p:nvPicPr>
          <p:cNvPr id="14338" name="Picture 2" descr="https://sun9-51.userapi.com/impg/hcXFXU8lzn65xMOkIxL0k2brE9auSGAO-kgDMA/KyJmBq_R-Tw.jpg?size=810x1080&amp;quality=96&amp;sign=fbae59e7fc90fa3d4fab3bbc3cea8cf9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288"/>
          <a:stretch/>
        </p:blipFill>
        <p:spPr bwMode="auto">
          <a:xfrm>
            <a:off x="1714480" y="1412370"/>
            <a:ext cx="5737840" cy="5180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8629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444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400" b="1" dirty="0" smtClean="0"/>
              <a:t>                                  «Назойливая муха»</a:t>
            </a:r>
            <a:endParaRPr lang="ru-RU" sz="2400" b="1" dirty="0"/>
          </a:p>
        </p:txBody>
      </p:sp>
      <p:pic>
        <p:nvPicPr>
          <p:cNvPr id="15362" name="Picture 2" descr="https://sun9-64.userapi.com/impg/QDQos7EJNzh2ESxZ5NGAp5KUHZBy-vnIbysBOQ/ElR12YkGA8w.jpg?size=810x1080&amp;quality=96&amp;sign=8f8f6b4379e0b9c58e1ed40746abfe1d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19" t="2857" r="4762" b="2857"/>
          <a:stretch/>
        </p:blipFill>
        <p:spPr bwMode="auto">
          <a:xfrm>
            <a:off x="2714612" y="1357298"/>
            <a:ext cx="3873042" cy="5266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                             «Новый год»</a:t>
            </a:r>
            <a:endParaRPr lang="ru-RU" sz="2400" b="1" dirty="0"/>
          </a:p>
        </p:txBody>
      </p:sp>
      <p:pic>
        <p:nvPicPr>
          <p:cNvPr id="19458" name="Picture 2" descr="https://sun9-64.userapi.com/impg/hWN161fIgSmGnTS6zdkz-RtURg9EhSqrZNi84A/yFfM94tTS50.jpg?size=810x1080&amp;quality=96&amp;sign=89ecc59a556ce502814b5d6df19080a0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55"/>
          <a:stretch/>
        </p:blipFill>
        <p:spPr bwMode="auto">
          <a:xfrm>
            <a:off x="3071802" y="1571612"/>
            <a:ext cx="3571900" cy="4857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618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191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                               «Почта»</a:t>
            </a:r>
            <a:endParaRPr lang="ru-RU" sz="2400" b="1" dirty="0"/>
          </a:p>
        </p:txBody>
      </p:sp>
      <p:pic>
        <p:nvPicPr>
          <p:cNvPr id="1026" name="Picture 2" descr="https://sun9-38.userapi.com/impg/wDwV4lU1CpoC9zWybuRpuA4-hFYR1NKwtCz6dA/3UfPITwBvng.jpg?size=810x1080&amp;quality=96&amp;sign=239084843c06d6d78158aef293e5e63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14" y="1571612"/>
            <a:ext cx="3791389" cy="5055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1042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58.userapi.com/impg/aFU3ls2TOHdngDPMdrcldk0rutWpu_ZaYZiKRA/z8uNg4JPSCk.jpg?size=810x1080&amp;quality=96&amp;sign=fb642dd5e6d2175cd86ab68f81a7db83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86.userapi.com/impg/-rOqIdT9XzKnCoyzey_ajWS-gzJnKWlrON1GvA/31ACY9mf5LU.jpg?size=810x1080&amp;quality=96&amp;sign=1fe472de913a818cf3db2ecf37ac39b6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6803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   Литература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8005512" cy="4972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</a:t>
            </a:r>
            <a:r>
              <a:rPr lang="ru-RU" sz="2400" dirty="0" smtClean="0"/>
              <a:t>. </a:t>
            </a:r>
            <a:r>
              <a:rPr lang="ru-RU" sz="2400" dirty="0"/>
              <a:t>Баева, Н.А., Калмыкова, Н.В. </a:t>
            </a:r>
            <a:r>
              <a:rPr lang="ru-RU" sz="2400" dirty="0" err="1"/>
              <a:t>Предшкольное</a:t>
            </a:r>
            <a:r>
              <a:rPr lang="ru-RU" sz="2400" dirty="0"/>
              <a:t> обучение грамоте в ДОУ. – М., 2007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 2. </a:t>
            </a:r>
            <a:r>
              <a:rPr lang="ru-RU" sz="2400" dirty="0"/>
              <a:t>Быкова, Н.А. Обучение детей грамоте в игровой форме. – СПб., 2005. 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3. </a:t>
            </a:r>
            <a:r>
              <a:rPr lang="ru-RU" sz="2400" dirty="0" err="1"/>
              <a:t>Журова</a:t>
            </a:r>
            <a:r>
              <a:rPr lang="ru-RU" sz="2400" dirty="0"/>
              <a:t>, Л.Е. Обучение дошкольников грамоте. – М., 1994. </a:t>
            </a:r>
            <a:r>
              <a:rPr lang="ru-RU" sz="2400" dirty="0" smtClean="0"/>
              <a:t>4. </a:t>
            </a:r>
            <a:r>
              <a:rPr lang="ru-RU" sz="2400" dirty="0"/>
              <a:t>Каше, Г.А. Подготовка к школе детей с недостатками речи : пособие для логопеда. – М. : Просвещение, 1985. 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4. </a:t>
            </a:r>
            <a:r>
              <a:rPr lang="ru-RU" sz="2400" dirty="0"/>
              <a:t>Колесникова, Е.В. Развитие </a:t>
            </a:r>
            <a:r>
              <a:rPr lang="ru-RU" sz="2400" dirty="0" err="1"/>
              <a:t>звуко</a:t>
            </a:r>
            <a:r>
              <a:rPr lang="ru-RU" sz="2400" dirty="0"/>
              <a:t>-буквенного анализа у детей 5 – 6 лет. – М., 2008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5. Ткаченко, Т.А. Специальные символы в подготовке детей 4 лет к обучению грамоте : пособие для воспитателей, логопедов и родителей – М. : «Издательство ГНОМ и Д», 2000.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b="1" dirty="0" smtClean="0"/>
              <a:t>Благодарим за 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642918"/>
            <a:ext cx="311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«Чудеса на виражах» </a:t>
            </a:r>
            <a:endParaRPr lang="ru-RU" sz="2400" b="1" dirty="0"/>
          </a:p>
        </p:txBody>
      </p:sp>
      <p:pic>
        <p:nvPicPr>
          <p:cNvPr id="10242" name="Picture 2" descr="https://sun9-15.userapi.com/impg/UX9cz_xioArs3dgaQFonApI_o-TlF_AzJBzSbA/09ZeL1JOnnA.jpg?size=810x1080&amp;quality=96&amp;sign=992293f4e8be1eb57720d82aca7d508d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3" t="2703" r="4677"/>
          <a:stretch/>
        </p:blipFill>
        <p:spPr bwMode="auto">
          <a:xfrm>
            <a:off x="2500298" y="1357298"/>
            <a:ext cx="3600400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422108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53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63.userapi.com/impg/aQQRa9ELE8Z3ANRBenAbOYAMylW1go9pawvVww/z1flUUkjYdE.jpg?size=810x1080&amp;quality=96&amp;sign=444645560453afa12400f746ac059966&amp;type=album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593" b="6131"/>
          <a:stretch/>
        </p:blipFill>
        <p:spPr bwMode="auto">
          <a:xfrm>
            <a:off x="1571604" y="1709332"/>
            <a:ext cx="6143123" cy="4691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4678" y="857232"/>
            <a:ext cx="281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«Раздели на слоги»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05351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785794"/>
            <a:ext cx="303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«Одинаковые слоги»</a:t>
            </a:r>
            <a:endParaRPr lang="ru-RU" sz="2400" b="1" dirty="0"/>
          </a:p>
        </p:txBody>
      </p:sp>
      <p:pic>
        <p:nvPicPr>
          <p:cNvPr id="6" name="Picture 6" descr="https://sun9-87.userapi.com/impg/SJLQvZiYnWNMHF7FB7LYUHcTcbjw6m_hZ8swRA/Yp6pYBFsl-Y.jpg?size=810x1080&amp;quality=96&amp;sign=3467d2ddee1db8eb4031be76df74d03e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61" t="5280" r="6709"/>
          <a:stretch/>
        </p:blipFill>
        <p:spPr bwMode="auto">
          <a:xfrm>
            <a:off x="5143504" y="1379380"/>
            <a:ext cx="3316928" cy="5063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sun9-24.userapi.com/impg/OlzahT9Mnh7TedRIZB1EscpiLbiTIrCn5AA3lQ/le56o85kD3M.jpg?size=810x1080&amp;quality=96&amp;sign=2e0d81cd289fd450e58bdf865aa3bc27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82" r="2646"/>
          <a:stretch/>
        </p:blipFill>
        <p:spPr bwMode="auto">
          <a:xfrm>
            <a:off x="785786" y="1325720"/>
            <a:ext cx="3354165" cy="5153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</a:t>
            </a:r>
          </a:p>
          <a:p>
            <a:pPr>
              <a:buNone/>
            </a:pPr>
            <a:r>
              <a:rPr lang="ru-RU" sz="2400" b="1" dirty="0" smtClean="0"/>
              <a:t>                                   «Сколько слогов»</a:t>
            </a:r>
            <a:endParaRPr lang="ru-RU" sz="2400" dirty="0"/>
          </a:p>
        </p:txBody>
      </p:sp>
      <p:pic>
        <p:nvPicPr>
          <p:cNvPr id="9220" name="Picture 4" descr="https://sun9-52.userapi.com/impg/XXz9Wy24Q60mx1GgdqZve7OUTollc7bJKNzIIg/YSs9290kgvM.jpg?size=810x1080&amp;quality=96&amp;sign=e2cb5ac31055832ec5cdd45c6dc7ca3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89" b="7792"/>
          <a:stretch/>
        </p:blipFill>
        <p:spPr bwMode="auto">
          <a:xfrm>
            <a:off x="2571736" y="1539014"/>
            <a:ext cx="4778670" cy="5130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sz="2400" b="1" dirty="0" smtClean="0"/>
              <a:t>«Найди слоги»</a:t>
            </a:r>
            <a:endParaRPr lang="ru-RU" sz="2400" b="1" dirty="0"/>
          </a:p>
        </p:txBody>
      </p:sp>
      <p:pic>
        <p:nvPicPr>
          <p:cNvPr id="7170" name="Picture 2" descr="https://sun9-54.userapi.com/impg/9AgtzcpznXecyA9uP5d6q4nEWUX6pb0a4uLbzA/xTX9RU9fUCw.jpg?size=810x1080&amp;quality=96&amp;sign=e379e30b7d088fa04c76bd45a7d08a5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93" b="12915"/>
          <a:stretch/>
        </p:blipFill>
        <p:spPr bwMode="auto">
          <a:xfrm>
            <a:off x="1641132" y="1571612"/>
            <a:ext cx="6099220" cy="5041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642918"/>
            <a:ext cx="3797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«Найди по первому слогу»</a:t>
            </a:r>
            <a:endParaRPr lang="ru-RU" sz="2400" b="1" dirty="0"/>
          </a:p>
        </p:txBody>
      </p:sp>
      <p:pic>
        <p:nvPicPr>
          <p:cNvPr id="8194" name="Picture 2" descr="https://sun9-39.userapi.com/impg/XA2NuTvYMKRK_1C-lORzXJldzr3qxbnqeWIiBA/yjWk7wTKFnY.jpg?size=810x1080&amp;quality=96&amp;sign=15c9e9712e28eb92311aec724cfb7d4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4001621" cy="5335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4.userapi.com/impg/Su2Izkb9j9KewycIZq6r2QwNoI8XLU4KRIjFHw/UnvIEQfIBus.jpg?size=810x1080&amp;quality=96&amp;sign=df26d55084c9cdc862b4792911160b3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64"/>
          <a:stretch>
            <a:fillRect/>
          </a:stretch>
        </p:blipFill>
        <p:spPr bwMode="auto">
          <a:xfrm>
            <a:off x="4714876" y="1357298"/>
            <a:ext cx="4112714" cy="5309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«Разноцветные круги»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sun9-19.userapi.com/impg/D7y1K9Lg_lLKbYWzgM6zQXHGNrjiMafMQa9UAQ/o15Ad5hAs9w.jpg?size=810x1080&amp;quality=96&amp;sign=35f5efe90aff42a43e5a156a55950b70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64" r="6661"/>
          <a:stretch/>
        </p:blipFill>
        <p:spPr bwMode="auto">
          <a:xfrm>
            <a:off x="636756" y="1500174"/>
            <a:ext cx="3382466" cy="5185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7.userapi.com/impg/CuWFbeeZdRGstEu3stKq6RAluQ1RfZDKgD3aVQ/HwDtlemY1c0.jpg?size=810x1080&amp;quality=96&amp;sign=ef22692b7e92e32644212a3253e7e964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67" t="8520" r="7218" b="4851"/>
          <a:stretch/>
        </p:blipFill>
        <p:spPr bwMode="auto">
          <a:xfrm>
            <a:off x="4643438" y="1542621"/>
            <a:ext cx="3672978" cy="5092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5247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595</TotalTime>
  <Words>382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        Альбом «Слоги»</vt:lpstr>
      <vt:lpstr>Слайд 3</vt:lpstr>
      <vt:lpstr>Слайд 4</vt:lpstr>
      <vt:lpstr>Слайд 5</vt:lpstr>
      <vt:lpstr>Слайд 6</vt:lpstr>
      <vt:lpstr>Слайд 7</vt:lpstr>
      <vt:lpstr>Слайд 8</vt:lpstr>
      <vt:lpstr>                                  «Разноцветные круги»</vt:lpstr>
      <vt:lpstr>Слайд 10</vt:lpstr>
      <vt:lpstr>                                      «Чудо-яблонька»</vt:lpstr>
      <vt:lpstr>                                          «Наряди елочку»</vt:lpstr>
      <vt:lpstr>Альбом «Слова и предложения»</vt:lpstr>
      <vt:lpstr>Слайд 14</vt:lpstr>
      <vt:lpstr>                               «Прочитай по первым звукам»</vt:lpstr>
      <vt:lpstr>Слайд 16</vt:lpstr>
      <vt:lpstr>Слайд 17</vt:lpstr>
      <vt:lpstr>                        «Составь предложение»</vt:lpstr>
      <vt:lpstr>Слайд 19</vt:lpstr>
      <vt:lpstr>                              «Времена года»  </vt:lpstr>
      <vt:lpstr>                                                    «Огород»</vt:lpstr>
      <vt:lpstr>Слайд 22</vt:lpstr>
      <vt:lpstr>                                                  «Новый год»</vt:lpstr>
      <vt:lpstr>                                                    «Почта»</vt:lpstr>
      <vt:lpstr>Слайд 25</vt:lpstr>
      <vt:lpstr>                                               Литература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 139</dc:creator>
  <cp:lastModifiedBy>дс 139</cp:lastModifiedBy>
  <cp:revision>44</cp:revision>
  <dcterms:created xsi:type="dcterms:W3CDTF">2021-11-22T10:44:07Z</dcterms:created>
  <dcterms:modified xsi:type="dcterms:W3CDTF">2022-10-19T10:09:11Z</dcterms:modified>
</cp:coreProperties>
</file>