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7" d="100"/>
          <a:sy n="77" d="100"/>
        </p:scale>
        <p:origin x="68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B05DB79-FEB3-494D-956D-803581CCE377}" type="datetimeFigureOut">
              <a:rPr lang="ru-RU" smtClean="0"/>
              <a:t>26.04.2021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CA4D7E-9655-45FD-8050-147A0C5B36AF}" type="slidenum">
              <a:rPr lang="ru-RU" smtClean="0"/>
              <a:t>‹#›</a:t>
            </a:fld>
            <a:endParaRPr lang="ru-RU"/>
          </a:p>
        </p:txBody>
      </p:sp>
    </p:spTree>
    <p:extLst>
      <p:ext uri="{BB962C8B-B14F-4D97-AF65-F5344CB8AC3E}">
        <p14:creationId xmlns:p14="http://schemas.microsoft.com/office/powerpoint/2010/main" val="3689893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B05DB79-FEB3-494D-956D-803581CCE377}" type="datetimeFigureOut">
              <a:rPr lang="ru-RU" smtClean="0"/>
              <a:t>26.04.2021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CA4D7E-9655-45FD-8050-147A0C5B36AF}" type="slidenum">
              <a:rPr lang="ru-RU" smtClean="0"/>
              <a:t>‹#›</a:t>
            </a:fld>
            <a:endParaRPr lang="ru-RU"/>
          </a:p>
        </p:txBody>
      </p:sp>
    </p:spTree>
    <p:extLst>
      <p:ext uri="{BB962C8B-B14F-4D97-AF65-F5344CB8AC3E}">
        <p14:creationId xmlns:p14="http://schemas.microsoft.com/office/powerpoint/2010/main" val="1494779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B05DB79-FEB3-494D-956D-803581CCE377}" type="datetimeFigureOut">
              <a:rPr lang="ru-RU" smtClean="0"/>
              <a:t>26.04.2021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CA4D7E-9655-45FD-8050-147A0C5B36AF}" type="slidenum">
              <a:rPr lang="ru-RU" smtClean="0"/>
              <a:t>‹#›</a:t>
            </a:fld>
            <a:endParaRPr lang="ru-RU"/>
          </a:p>
        </p:txBody>
      </p:sp>
    </p:spTree>
    <p:extLst>
      <p:ext uri="{BB962C8B-B14F-4D97-AF65-F5344CB8AC3E}">
        <p14:creationId xmlns:p14="http://schemas.microsoft.com/office/powerpoint/2010/main" val="377782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B05DB79-FEB3-494D-956D-803581CCE377}" type="datetimeFigureOut">
              <a:rPr lang="ru-RU" smtClean="0"/>
              <a:t>26.04.2021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CA4D7E-9655-45FD-8050-147A0C5B36AF}" type="slidenum">
              <a:rPr lang="ru-RU" smtClean="0"/>
              <a:t>‹#›</a:t>
            </a:fld>
            <a:endParaRPr lang="ru-RU"/>
          </a:p>
        </p:txBody>
      </p:sp>
    </p:spTree>
    <p:extLst>
      <p:ext uri="{BB962C8B-B14F-4D97-AF65-F5344CB8AC3E}">
        <p14:creationId xmlns:p14="http://schemas.microsoft.com/office/powerpoint/2010/main" val="4006458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B05DB79-FEB3-494D-956D-803581CCE377}" type="datetimeFigureOut">
              <a:rPr lang="ru-RU" smtClean="0"/>
              <a:t>26.04.2021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CA4D7E-9655-45FD-8050-147A0C5B36AF}" type="slidenum">
              <a:rPr lang="ru-RU" smtClean="0"/>
              <a:t>‹#›</a:t>
            </a:fld>
            <a:endParaRPr lang="ru-RU"/>
          </a:p>
        </p:txBody>
      </p:sp>
    </p:spTree>
    <p:extLst>
      <p:ext uri="{BB962C8B-B14F-4D97-AF65-F5344CB8AC3E}">
        <p14:creationId xmlns:p14="http://schemas.microsoft.com/office/powerpoint/2010/main" val="2401826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B05DB79-FEB3-494D-956D-803581CCE377}" type="datetimeFigureOut">
              <a:rPr lang="ru-RU" smtClean="0"/>
              <a:t>26.04.2021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CA4D7E-9655-45FD-8050-147A0C5B36AF}" type="slidenum">
              <a:rPr lang="ru-RU" smtClean="0"/>
              <a:t>‹#›</a:t>
            </a:fld>
            <a:endParaRPr lang="ru-RU"/>
          </a:p>
        </p:txBody>
      </p:sp>
    </p:spTree>
    <p:extLst>
      <p:ext uri="{BB962C8B-B14F-4D97-AF65-F5344CB8AC3E}">
        <p14:creationId xmlns:p14="http://schemas.microsoft.com/office/powerpoint/2010/main" val="1793450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B05DB79-FEB3-494D-956D-803581CCE377}" type="datetimeFigureOut">
              <a:rPr lang="ru-RU" smtClean="0"/>
              <a:t>26.04.2021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0CA4D7E-9655-45FD-8050-147A0C5B36AF}" type="slidenum">
              <a:rPr lang="ru-RU" smtClean="0"/>
              <a:t>‹#›</a:t>
            </a:fld>
            <a:endParaRPr lang="ru-RU"/>
          </a:p>
        </p:txBody>
      </p:sp>
    </p:spTree>
    <p:extLst>
      <p:ext uri="{BB962C8B-B14F-4D97-AF65-F5344CB8AC3E}">
        <p14:creationId xmlns:p14="http://schemas.microsoft.com/office/powerpoint/2010/main" val="1004654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B05DB79-FEB3-494D-956D-803581CCE377}" type="datetimeFigureOut">
              <a:rPr lang="ru-RU" smtClean="0"/>
              <a:t>26.04.2021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0CA4D7E-9655-45FD-8050-147A0C5B36AF}" type="slidenum">
              <a:rPr lang="ru-RU" smtClean="0"/>
              <a:t>‹#›</a:t>
            </a:fld>
            <a:endParaRPr lang="ru-RU"/>
          </a:p>
        </p:txBody>
      </p:sp>
    </p:spTree>
    <p:extLst>
      <p:ext uri="{BB962C8B-B14F-4D97-AF65-F5344CB8AC3E}">
        <p14:creationId xmlns:p14="http://schemas.microsoft.com/office/powerpoint/2010/main" val="398304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B05DB79-FEB3-494D-956D-803581CCE377}" type="datetimeFigureOut">
              <a:rPr lang="ru-RU" smtClean="0"/>
              <a:t>26.04.2021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0CA4D7E-9655-45FD-8050-147A0C5B36AF}" type="slidenum">
              <a:rPr lang="ru-RU" smtClean="0"/>
              <a:t>‹#›</a:t>
            </a:fld>
            <a:endParaRPr lang="ru-RU"/>
          </a:p>
        </p:txBody>
      </p:sp>
    </p:spTree>
    <p:extLst>
      <p:ext uri="{BB962C8B-B14F-4D97-AF65-F5344CB8AC3E}">
        <p14:creationId xmlns:p14="http://schemas.microsoft.com/office/powerpoint/2010/main" val="4237832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B05DB79-FEB3-494D-956D-803581CCE377}" type="datetimeFigureOut">
              <a:rPr lang="ru-RU" smtClean="0"/>
              <a:t>26.04.2021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CA4D7E-9655-45FD-8050-147A0C5B36AF}" type="slidenum">
              <a:rPr lang="ru-RU" smtClean="0"/>
              <a:t>‹#›</a:t>
            </a:fld>
            <a:endParaRPr lang="ru-RU"/>
          </a:p>
        </p:txBody>
      </p:sp>
    </p:spTree>
    <p:extLst>
      <p:ext uri="{BB962C8B-B14F-4D97-AF65-F5344CB8AC3E}">
        <p14:creationId xmlns:p14="http://schemas.microsoft.com/office/powerpoint/2010/main" val="1643175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B05DB79-FEB3-494D-956D-803581CCE377}" type="datetimeFigureOut">
              <a:rPr lang="ru-RU" smtClean="0"/>
              <a:t>26.04.2021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CA4D7E-9655-45FD-8050-147A0C5B36AF}" type="slidenum">
              <a:rPr lang="ru-RU" smtClean="0"/>
              <a:t>‹#›</a:t>
            </a:fld>
            <a:endParaRPr lang="ru-RU"/>
          </a:p>
        </p:txBody>
      </p:sp>
    </p:spTree>
    <p:extLst>
      <p:ext uri="{BB962C8B-B14F-4D97-AF65-F5344CB8AC3E}">
        <p14:creationId xmlns:p14="http://schemas.microsoft.com/office/powerpoint/2010/main" val="2446411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5DB79-FEB3-494D-956D-803581CCE377}" type="datetimeFigureOut">
              <a:rPr lang="ru-RU" smtClean="0"/>
              <a:t>26.04.2021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CA4D7E-9655-45FD-8050-147A0C5B36AF}" type="slidenum">
              <a:rPr lang="ru-RU" smtClean="0"/>
              <a:t>‹#›</a:t>
            </a:fld>
            <a:endParaRPr lang="ru-RU"/>
          </a:p>
        </p:txBody>
      </p:sp>
    </p:spTree>
    <p:extLst>
      <p:ext uri="{BB962C8B-B14F-4D97-AF65-F5344CB8AC3E}">
        <p14:creationId xmlns:p14="http://schemas.microsoft.com/office/powerpoint/2010/main" val="3118444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16690" y="1327759"/>
            <a:ext cx="8505173" cy="1938992"/>
          </a:xfrm>
          <a:prstGeom prst="rect">
            <a:avLst/>
          </a:prstGeom>
        </p:spPr>
        <p:txBody>
          <a:bodyPr wrap="square">
            <a:spAutoFit/>
          </a:bodyPr>
          <a:lstStyle/>
          <a:p>
            <a:pPr algn="ctr">
              <a:spcAft>
                <a:spcPts val="0"/>
              </a:spcAft>
            </a:pPr>
            <a:r>
              <a:rPr lang="ru-RU" sz="6000" b="1" dirty="0">
                <a:latin typeface="Times New Roman" panose="02020603050405020304" pitchFamily="18" charset="0"/>
              </a:rPr>
              <a:t>«Речевая подготовка детей к школе в семье»</a:t>
            </a:r>
            <a:endParaRPr lang="ru-RU" sz="6000" dirty="0">
              <a:effectLst/>
            </a:endParaRPr>
          </a:p>
        </p:txBody>
      </p:sp>
    </p:spTree>
    <p:extLst>
      <p:ext uri="{BB962C8B-B14F-4D97-AF65-F5344CB8AC3E}">
        <p14:creationId xmlns:p14="http://schemas.microsoft.com/office/powerpoint/2010/main" val="2666467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492680" y="1390389"/>
            <a:ext cx="6864263" cy="3785652"/>
          </a:xfrm>
          <a:prstGeom prst="rect">
            <a:avLst/>
          </a:prstGeom>
        </p:spPr>
        <p:txBody>
          <a:bodyPr wrap="square">
            <a:spAutoFit/>
          </a:bodyPr>
          <a:lstStyle/>
          <a:p>
            <a:pPr algn="ctr">
              <a:spcAft>
                <a:spcPts val="0"/>
              </a:spcAft>
            </a:pPr>
            <a:r>
              <a:rPr lang="ru-RU" sz="4000" b="1" dirty="0">
                <a:latin typeface="Times New Roman" panose="02020603050405020304" pitchFamily="18" charset="0"/>
                <a:ea typeface="Times New Roman" panose="02020603050405020304" pitchFamily="18" charset="0"/>
              </a:rPr>
              <a:t>«Чем закончилось</a:t>
            </a:r>
            <a:r>
              <a:rPr lang="ru-RU" sz="4000" b="1" dirty="0" smtClean="0">
                <a:latin typeface="Times New Roman" panose="02020603050405020304" pitchFamily="18" charset="0"/>
                <a:ea typeface="Times New Roman" panose="02020603050405020304" pitchFamily="18" charset="0"/>
              </a:rPr>
              <a:t>?»</a:t>
            </a:r>
          </a:p>
          <a:p>
            <a:pPr algn="ctr">
              <a:spcAft>
                <a:spcPts val="0"/>
              </a:spcAft>
            </a:pPr>
            <a:endParaRPr lang="ru-RU" sz="4000" dirty="0" smtClean="0">
              <a:effectLst/>
              <a:latin typeface="Times New Roman" panose="02020603050405020304" pitchFamily="18" charset="0"/>
              <a:ea typeface="Times New Roman" panose="02020603050405020304" pitchFamily="18" charset="0"/>
            </a:endParaRPr>
          </a:p>
          <a:p>
            <a:pPr indent="540385" algn="just">
              <a:spcAft>
                <a:spcPts val="0"/>
              </a:spcAft>
            </a:pPr>
            <a:r>
              <a:rPr lang="ru-RU" sz="2000" dirty="0">
                <a:latin typeface="Times New Roman" panose="02020603050405020304" pitchFamily="18" charset="0"/>
                <a:ea typeface="Times New Roman" panose="02020603050405020304" pitchFamily="18" charset="0"/>
              </a:rPr>
              <a:t>Одним из способов развития связной речи может стать просмотр мультфильмов. Начните вместе с малышом смотреть интересный мультфильм, а на самом захватывающем месте «вспомните» про неотложное дело, которое вы должны сделать именно сейчас, но попросите ребенка рассказать вам позже, что произойдет дальше в мультфильме и чем он закончится. Не забудьте поблагодарить вашего рассказчика!</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97933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430049" y="1202499"/>
            <a:ext cx="7327726" cy="3785652"/>
          </a:xfrm>
          <a:prstGeom prst="rect">
            <a:avLst/>
          </a:prstGeom>
        </p:spPr>
        <p:txBody>
          <a:bodyPr wrap="square">
            <a:spAutoFit/>
          </a:bodyPr>
          <a:lstStyle/>
          <a:p>
            <a:pPr indent="540385" algn="just">
              <a:spcAft>
                <a:spcPts val="0"/>
              </a:spcAft>
            </a:pPr>
            <a:r>
              <a:rPr lang="ru-RU" sz="2000" dirty="0">
                <a:latin typeface="Times New Roman" panose="02020603050405020304" pitchFamily="18" charset="0"/>
                <a:ea typeface="Times New Roman" panose="02020603050405020304" pitchFamily="18" charset="0"/>
              </a:rPr>
              <a:t>Необходимо учитывать важность речевого окружения ребенка. Речь должна быть четкой, ясной, грамотной, родителям необходимо как можно активнее способствовать накоплению словарного запаса детей.</a:t>
            </a:r>
            <a:endParaRPr lang="ru-RU" sz="2000" dirty="0" smtClean="0">
              <a:effectLst/>
              <a:latin typeface="Times New Roman" panose="02020603050405020304" pitchFamily="18" charset="0"/>
              <a:ea typeface="Times New Roman" panose="02020603050405020304" pitchFamily="18" charset="0"/>
            </a:endParaRPr>
          </a:p>
          <a:p>
            <a:pPr indent="540385" algn="just">
              <a:spcAft>
                <a:spcPts val="0"/>
              </a:spcAft>
            </a:pPr>
            <a:r>
              <a:rPr lang="ru-RU" sz="2000" dirty="0">
                <a:latin typeface="Times New Roman" panose="02020603050405020304" pitchFamily="18" charset="0"/>
                <a:ea typeface="Times New Roman" panose="02020603050405020304" pitchFamily="18" charset="0"/>
              </a:rPr>
              <a:t>Заканчивая разговор о необходимости речевой подготовки детей к школе, хочется подчеркнуть, что чем богаче и правильнее речь ребенка, тем шире его возможности, тем полноценнее взаимоотношения с детьми и взрослыми. </a:t>
            </a:r>
            <a:endParaRPr lang="ru-RU" sz="2000" dirty="0" smtClean="0">
              <a:effectLst/>
              <a:latin typeface="Times New Roman" panose="02020603050405020304" pitchFamily="18" charset="0"/>
              <a:ea typeface="Times New Roman" panose="02020603050405020304" pitchFamily="18" charset="0"/>
            </a:endParaRPr>
          </a:p>
          <a:p>
            <a:pPr indent="540385" algn="just">
              <a:spcAft>
                <a:spcPts val="0"/>
              </a:spcAft>
            </a:pPr>
            <a:r>
              <a:rPr lang="ru-RU" sz="2000" dirty="0">
                <a:latin typeface="Times New Roman" panose="02020603050405020304" pitchFamily="18" charset="0"/>
                <a:ea typeface="Times New Roman" panose="02020603050405020304" pitchFamily="18" charset="0"/>
              </a:rPr>
              <a:t>И наоборот, неясная, плохо развитая речь ребенка весьма затрудняет его взаимоотношения со сверстниками, нередко откладывает отпечаток на характер ребенка, препятствует успешному обучению в школе.</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2230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53227" y="3532340"/>
            <a:ext cx="8192022" cy="1015663"/>
          </a:xfrm>
          <a:prstGeom prst="rect">
            <a:avLst/>
          </a:prstGeom>
        </p:spPr>
        <p:txBody>
          <a:bodyPr wrap="square">
            <a:spAutoFit/>
          </a:bodyPr>
          <a:lstStyle/>
          <a:p>
            <a:pPr indent="540385" algn="just">
              <a:spcAft>
                <a:spcPts val="0"/>
              </a:spcAft>
            </a:pPr>
            <a:r>
              <a:rPr lang="ru-RU" sz="2000" dirty="0">
                <a:latin typeface="Times New Roman" panose="02020603050405020304" pitchFamily="18" charset="0"/>
                <a:ea typeface="Times New Roman" panose="02020603050405020304" pitchFamily="18" charset="0"/>
              </a:rPr>
              <a:t>Поступление в школу — это начало нового этапа в жизни ребенка, вхождение его в мир знаний, новых прав и обязанностей, сложных и разнообразных отношений с взрослыми и сверстниками.</a:t>
            </a:r>
            <a:endParaRPr lang="ru-RU" sz="2000" dirty="0">
              <a:effectLst/>
              <a:latin typeface="Times New Roman" panose="02020603050405020304" pitchFamily="18" charset="0"/>
              <a:ea typeface="Times New Roman" panose="02020603050405020304" pitchFamily="18" charset="0"/>
            </a:endParaRPr>
          </a:p>
        </p:txBody>
      </p:sp>
      <p:sp>
        <p:nvSpPr>
          <p:cNvPr id="5" name="Прямоугольник 4"/>
          <p:cNvSpPr/>
          <p:nvPr/>
        </p:nvSpPr>
        <p:spPr>
          <a:xfrm>
            <a:off x="1553227" y="876821"/>
            <a:ext cx="8354861" cy="1938992"/>
          </a:xfrm>
          <a:prstGeom prst="rect">
            <a:avLst/>
          </a:prstGeom>
        </p:spPr>
        <p:txBody>
          <a:bodyPr wrap="square">
            <a:spAutoFit/>
          </a:bodyPr>
          <a:lstStyle/>
          <a:p>
            <a:pPr algn="just">
              <a:spcAft>
                <a:spcPts val="0"/>
              </a:spcAft>
            </a:pPr>
            <a:r>
              <a:rPr lang="ru-RU" sz="2000" dirty="0">
                <a:latin typeface="Times New Roman" panose="02020603050405020304" pitchFamily="18" charset="0"/>
                <a:ea typeface="Times New Roman" panose="02020603050405020304" pitchFamily="18" charset="0"/>
              </a:rPr>
              <a:t>Прежде, чем приступить к обучению, необходимо к этому подготовиться. Лучше совсем не обучать, чем обучать неправильно, а потом переучивать.      </a:t>
            </a:r>
            <a:endParaRPr lang="ru-RU" sz="2000" dirty="0" smtClean="0">
              <a:effectLst/>
              <a:latin typeface="Times New Roman" panose="02020603050405020304" pitchFamily="18" charset="0"/>
              <a:ea typeface="Times New Roman" panose="02020603050405020304" pitchFamily="18" charset="0"/>
            </a:endParaRPr>
          </a:p>
          <a:p>
            <a:r>
              <a:rPr lang="ru-RU" sz="2000" dirty="0">
                <a:latin typeface="Calibri" panose="020F0502020204030204" pitchFamily="34" charset="0"/>
                <a:ea typeface="Calibri" panose="020F0502020204030204" pitchFamily="34" charset="0"/>
                <a:cs typeface="Times New Roman" panose="02020603050405020304" pitchFamily="18" charset="0"/>
              </a:rPr>
              <a:t>       Поэтому к вопросу подготовки к школе следует подходить осторожно, и рассматривать его как комплексную задачу всестороннего развития ребенка в период дошкольного детства.</a:t>
            </a:r>
            <a:endParaRPr lang="ru-RU" sz="2000" dirty="0"/>
          </a:p>
        </p:txBody>
      </p:sp>
    </p:spTree>
    <p:extLst>
      <p:ext uri="{BB962C8B-B14F-4D97-AF65-F5344CB8AC3E}">
        <p14:creationId xmlns:p14="http://schemas.microsoft.com/office/powerpoint/2010/main" val="4260012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28174" y="0"/>
            <a:ext cx="9482203" cy="6863417"/>
          </a:xfrm>
          <a:prstGeom prst="rect">
            <a:avLst/>
          </a:prstGeom>
        </p:spPr>
        <p:txBody>
          <a:bodyPr wrap="square">
            <a:spAutoFit/>
          </a:bodyPr>
          <a:lstStyle/>
          <a:p>
            <a:pPr lvl="0" algn="ctr">
              <a:spcAft>
                <a:spcPts val="0"/>
              </a:spcAft>
              <a:buSzPts val="1400"/>
            </a:pPr>
            <a:r>
              <a:rPr lang="ru-RU" sz="3600" b="1" dirty="0">
                <a:latin typeface="Times New Roman" panose="02020603050405020304" pitchFamily="18" charset="0"/>
                <a:ea typeface="Times New Roman" panose="02020603050405020304" pitchFamily="18" charset="0"/>
              </a:rPr>
              <a:t>Что такое речевая готовность ребёнка к школе</a:t>
            </a:r>
            <a:r>
              <a:rPr lang="ru-RU" sz="3600" b="1" dirty="0" smtClean="0">
                <a:latin typeface="Times New Roman" panose="02020603050405020304" pitchFamily="18" charset="0"/>
                <a:ea typeface="Times New Roman" panose="02020603050405020304" pitchFamily="18" charset="0"/>
              </a:rPr>
              <a:t>?</a:t>
            </a:r>
            <a:endParaRPr lang="ru-RU" sz="4400" dirty="0" smtClean="0">
              <a:effectLst/>
              <a:latin typeface="Times New Roman" panose="02020603050405020304" pitchFamily="18" charset="0"/>
              <a:ea typeface="Times New Roman" panose="02020603050405020304" pitchFamily="18" charset="0"/>
            </a:endParaRPr>
          </a:p>
          <a:p>
            <a:pPr indent="540385" algn="just">
              <a:spcAft>
                <a:spcPts val="0"/>
              </a:spcAft>
            </a:pPr>
            <a:r>
              <a:rPr lang="ru-RU" sz="2000" dirty="0">
                <a:latin typeface="Times New Roman" panose="02020603050405020304" pitchFamily="18" charset="0"/>
                <a:ea typeface="Times New Roman" panose="02020603050405020304" pitchFamily="18" charset="0"/>
              </a:rPr>
              <a:t>Существуют критерии готовности к школьному обучению, которые предъявляются к усвоению ребенком родного языка как средства общения. Перечислим их.</a:t>
            </a:r>
            <a:endParaRPr lang="ru-RU" sz="2000" dirty="0" smtClean="0">
              <a:effectLst/>
              <a:latin typeface="Times New Roman" panose="02020603050405020304" pitchFamily="18" charset="0"/>
              <a:ea typeface="Times New Roman" panose="02020603050405020304" pitchFamily="18" charset="0"/>
            </a:endParaRPr>
          </a:p>
          <a:p>
            <a:pPr marL="342900" lvl="0" indent="-342900" algn="just">
              <a:spcAft>
                <a:spcPts val="0"/>
              </a:spcAft>
              <a:buSzPts val="1400"/>
              <a:buFont typeface="Symbol" panose="05050102010706020507" pitchFamily="18" charset="2"/>
              <a:buChar char=""/>
            </a:pPr>
            <a:r>
              <a:rPr lang="ru-RU" sz="2000" dirty="0" err="1">
                <a:latin typeface="Times New Roman" panose="02020603050405020304" pitchFamily="18" charset="0"/>
                <a:ea typeface="Times New Roman" panose="02020603050405020304" pitchFamily="18" charset="0"/>
              </a:rPr>
              <a:t>сформированность</a:t>
            </a:r>
            <a:r>
              <a:rPr lang="ru-RU" sz="2000" dirty="0">
                <a:latin typeface="Times New Roman" panose="02020603050405020304" pitchFamily="18" charset="0"/>
                <a:ea typeface="Times New Roman" panose="02020603050405020304" pitchFamily="18" charset="0"/>
              </a:rPr>
              <a:t> звуковой стороны речи (ребенок должен владеть правильным, четким звукопроизношением звуков всех фонетических групп);</a:t>
            </a:r>
            <a:endParaRPr lang="ru-RU" sz="2000" dirty="0" smtClean="0">
              <a:effectLst/>
              <a:latin typeface="Times New Roman" panose="02020603050405020304" pitchFamily="18" charset="0"/>
              <a:ea typeface="Times New Roman" panose="02020603050405020304" pitchFamily="18" charset="0"/>
            </a:endParaRPr>
          </a:p>
          <a:p>
            <a:pPr marL="342900" lvl="0" indent="-342900" algn="just">
              <a:spcAft>
                <a:spcPts val="0"/>
              </a:spcAft>
              <a:buSzPts val="1400"/>
              <a:buFont typeface="Symbol" panose="05050102010706020507" pitchFamily="18" charset="2"/>
              <a:buChar char=""/>
            </a:pPr>
            <a:r>
              <a:rPr lang="ru-RU" sz="2000" dirty="0">
                <a:latin typeface="Times New Roman" panose="02020603050405020304" pitchFamily="18" charset="0"/>
                <a:ea typeface="Times New Roman" panose="02020603050405020304" pitchFamily="18" charset="0"/>
              </a:rPr>
              <a:t>полная </a:t>
            </a:r>
            <a:r>
              <a:rPr lang="ru-RU" sz="2000" dirty="0" err="1">
                <a:latin typeface="Times New Roman" panose="02020603050405020304" pitchFamily="18" charset="0"/>
                <a:ea typeface="Times New Roman" panose="02020603050405020304" pitchFamily="18" charset="0"/>
              </a:rPr>
              <a:t>сформированность</a:t>
            </a:r>
            <a:r>
              <a:rPr lang="ru-RU" sz="2000" dirty="0">
                <a:latin typeface="Times New Roman" panose="02020603050405020304" pitchFamily="18" charset="0"/>
                <a:ea typeface="Times New Roman" panose="02020603050405020304" pitchFamily="18" charset="0"/>
              </a:rPr>
              <a:t> фонематических процессов, умение слышать и различать, дифференцировать звуки родного языка;</a:t>
            </a:r>
            <a:endParaRPr lang="ru-RU" sz="2000" dirty="0" smtClean="0">
              <a:effectLst/>
              <a:latin typeface="Times New Roman" panose="02020603050405020304" pitchFamily="18" charset="0"/>
              <a:ea typeface="Times New Roman" panose="02020603050405020304" pitchFamily="18" charset="0"/>
            </a:endParaRPr>
          </a:p>
          <a:p>
            <a:pPr marL="342900" lvl="0" indent="-342900" algn="just">
              <a:spcAft>
                <a:spcPts val="0"/>
              </a:spcAft>
              <a:buSzPts val="1400"/>
              <a:buFont typeface="Symbol" panose="05050102010706020507" pitchFamily="18" charset="2"/>
              <a:buChar char=""/>
            </a:pPr>
            <a:r>
              <a:rPr lang="ru-RU" sz="2000" dirty="0">
                <a:latin typeface="Times New Roman" panose="02020603050405020304" pitchFamily="18" charset="0"/>
                <a:ea typeface="Times New Roman" panose="02020603050405020304" pitchFamily="18" charset="0"/>
              </a:rPr>
              <a:t>готовность к звукобуквенному анализу и синтезу звукового состава речи;</a:t>
            </a:r>
            <a:endParaRPr lang="ru-RU" sz="2000" dirty="0" smtClean="0">
              <a:effectLst/>
              <a:latin typeface="Times New Roman" panose="02020603050405020304" pitchFamily="18" charset="0"/>
              <a:ea typeface="Times New Roman" panose="02020603050405020304" pitchFamily="18" charset="0"/>
            </a:endParaRPr>
          </a:p>
          <a:p>
            <a:pPr lvl="0"/>
            <a:r>
              <a:rPr lang="ru-RU" sz="2000" dirty="0">
                <a:latin typeface="Times New Roman" panose="02020603050405020304" pitchFamily="18" charset="0"/>
                <a:ea typeface="Times New Roman" panose="02020603050405020304" pitchFamily="18" charset="0"/>
              </a:rPr>
              <a:t>умение пользоваться разными способами словообразования</a:t>
            </a:r>
            <a:r>
              <a:rPr lang="ru-RU" sz="2000" dirty="0" smtClean="0">
                <a:latin typeface="Times New Roman" panose="02020603050405020304" pitchFamily="18" charset="0"/>
                <a:ea typeface="Times New Roman" panose="02020603050405020304" pitchFamily="18" charset="0"/>
              </a:rPr>
              <a:t>;</a:t>
            </a:r>
            <a:r>
              <a:rPr lang="ru-RU" dirty="0"/>
              <a:t> умение правильно употреблять слова с уменьшительно-ласкательным значением, выделять звуковые и смысловые различия между словами;</a:t>
            </a:r>
          </a:p>
          <a:p>
            <a:pPr lvl="0"/>
            <a:r>
              <a:rPr lang="ru-RU" dirty="0"/>
              <a:t>образовывать прилагательные от существительных.</a:t>
            </a:r>
          </a:p>
          <a:p>
            <a:pPr lvl="0"/>
            <a:r>
              <a:rPr lang="ru-RU" dirty="0" err="1"/>
              <a:t>сформированность</a:t>
            </a:r>
            <a:r>
              <a:rPr lang="ru-RU" dirty="0"/>
              <a:t> грамматического строя речи: умение пользоваться развернутой фразовой речью, умение работать с предложением.</a:t>
            </a:r>
          </a:p>
          <a:p>
            <a:r>
              <a:rPr lang="ru-RU" dirty="0"/>
              <a:t> </a:t>
            </a:r>
          </a:p>
          <a:p>
            <a:r>
              <a:rPr lang="ru-RU" dirty="0"/>
              <a:t>      </a:t>
            </a:r>
            <a:r>
              <a:rPr lang="ru-RU" sz="2000" dirty="0"/>
              <a:t>Наличие у первоклассников даже слабых отклонений в фонематическом и лексико-грамматическом развитии ведет к серьезным проблемам в усвоении программ общеобразовательной школы.</a:t>
            </a:r>
          </a:p>
          <a:p>
            <a:pPr marL="342900" lvl="0" indent="-342900" algn="just">
              <a:spcAft>
                <a:spcPts val="0"/>
              </a:spcAft>
              <a:buSzPts val="1400"/>
              <a:buFont typeface="Symbol" panose="05050102010706020507" pitchFamily="18" charset="2"/>
              <a:buChar char=""/>
            </a:pP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27304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66794" y="613774"/>
            <a:ext cx="8968636" cy="4708981"/>
          </a:xfrm>
          <a:prstGeom prst="rect">
            <a:avLst/>
          </a:prstGeom>
        </p:spPr>
        <p:txBody>
          <a:bodyPr wrap="square">
            <a:spAutoFit/>
          </a:bodyPr>
          <a:lstStyle/>
          <a:p>
            <a:pPr lvl="0" algn="just">
              <a:spcAft>
                <a:spcPts val="0"/>
              </a:spcAft>
              <a:buSzPts val="1400"/>
            </a:pPr>
            <a:r>
              <a:rPr lang="ru-RU" sz="4000" b="1" dirty="0">
                <a:latin typeface="Times New Roman" panose="02020603050405020304" pitchFamily="18" charset="0"/>
                <a:ea typeface="Times New Roman" panose="02020603050405020304" pitchFamily="18" charset="0"/>
              </a:rPr>
              <a:t>Что могут сделать родители, чтобы обеспечить речевую готовность ребёнка к школе</a:t>
            </a:r>
            <a:r>
              <a:rPr lang="ru-RU" sz="4000" b="1" dirty="0" smtClean="0">
                <a:latin typeface="Times New Roman" panose="02020603050405020304" pitchFamily="18" charset="0"/>
                <a:ea typeface="Times New Roman" panose="02020603050405020304" pitchFamily="18" charset="0"/>
              </a:rPr>
              <a:t>?</a:t>
            </a:r>
          </a:p>
          <a:p>
            <a:pPr lvl="0" algn="just">
              <a:spcAft>
                <a:spcPts val="0"/>
              </a:spcAft>
              <a:buSzPts val="1400"/>
            </a:pPr>
            <a:endParaRPr lang="ru-RU" sz="4000" dirty="0" smtClean="0">
              <a:effectLst/>
              <a:latin typeface="Times New Roman" panose="02020603050405020304" pitchFamily="18" charset="0"/>
              <a:ea typeface="Times New Roman" panose="02020603050405020304" pitchFamily="18" charset="0"/>
            </a:endParaRPr>
          </a:p>
          <a:p>
            <a:pPr indent="540385" algn="just">
              <a:spcAft>
                <a:spcPts val="0"/>
              </a:spcAft>
            </a:pPr>
            <a:r>
              <a:rPr lang="ru-RU" sz="2000" dirty="0">
                <a:latin typeface="Times New Roman" panose="02020603050405020304" pitchFamily="18" charset="0"/>
                <a:ea typeface="Times New Roman" panose="02020603050405020304" pitchFamily="18" charset="0"/>
              </a:rPr>
              <a:t>Особую роль в развитии речи дошкольников играет работа по речевой подготовке детей к школе в условиях семьи.</a:t>
            </a:r>
            <a:endParaRPr lang="ru-RU" sz="2000" dirty="0" smtClean="0">
              <a:effectLst/>
              <a:latin typeface="Times New Roman" panose="02020603050405020304" pitchFamily="18" charset="0"/>
              <a:ea typeface="Times New Roman" panose="02020603050405020304" pitchFamily="18" charset="0"/>
            </a:endParaRPr>
          </a:p>
          <a:p>
            <a:r>
              <a:rPr lang="ru-RU" sz="2000" dirty="0">
                <a:latin typeface="Calibri" panose="020F0502020204030204" pitchFamily="34" charset="0"/>
                <a:ea typeface="Calibri" panose="020F0502020204030204" pitchFamily="34" charset="0"/>
                <a:cs typeface="Times New Roman" panose="02020603050405020304" pitchFamily="18" charset="0"/>
              </a:rPr>
              <a:t>Очень важно, проводя развивающие занятия с детьми 4-6 лет в кругу семьи, стимулировать их речевую активность, выразительность речи, расширять словарь, вырабатывать способность к связному рассказу, изложению своих впечатлений и т.д. Но для этого вовсе не обязательны нудные каждодневные занятия. </a:t>
            </a:r>
            <a:endParaRPr lang="ru-RU" sz="2000" dirty="0"/>
          </a:p>
        </p:txBody>
      </p:sp>
    </p:spTree>
    <p:extLst>
      <p:ext uri="{BB962C8B-B14F-4D97-AF65-F5344CB8AC3E}">
        <p14:creationId xmlns:p14="http://schemas.microsoft.com/office/powerpoint/2010/main" val="553638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04372" y="1052187"/>
            <a:ext cx="8079288" cy="4093428"/>
          </a:xfrm>
          <a:prstGeom prst="rect">
            <a:avLst/>
          </a:prstGeom>
        </p:spPr>
        <p:txBody>
          <a:bodyPr wrap="square">
            <a:spAutoFit/>
          </a:bodyPr>
          <a:lstStyle/>
          <a:p>
            <a:pPr indent="540385" algn="just">
              <a:spcAft>
                <a:spcPts val="0"/>
              </a:spcAft>
            </a:pPr>
            <a:r>
              <a:rPr lang="ru-RU" sz="2000" dirty="0">
                <a:latin typeface="Times New Roman" panose="02020603050405020304" pitchFamily="18" charset="0"/>
                <a:ea typeface="Times New Roman" panose="02020603050405020304" pitchFamily="18" charset="0"/>
              </a:rPr>
              <a:t>Лучше развивать речевые навыки в свободном общении с ребенком, в творческих играх, не забывая об основных правилах и принципах успешных занятий</a:t>
            </a:r>
            <a:r>
              <a:rPr lang="ru-RU" sz="2000" dirty="0" smtClean="0">
                <a:latin typeface="Times New Roman" panose="02020603050405020304" pitchFamily="18" charset="0"/>
                <a:ea typeface="Times New Roman" panose="02020603050405020304" pitchFamily="18" charset="0"/>
              </a:rPr>
              <a:t>:</a:t>
            </a:r>
          </a:p>
          <a:p>
            <a:pPr indent="540385" algn="just">
              <a:spcAft>
                <a:spcPts val="0"/>
              </a:spcAft>
            </a:pPr>
            <a:endParaRPr lang="ru-RU" sz="2000" dirty="0" smtClean="0">
              <a:effectLst/>
              <a:latin typeface="Times New Roman" panose="02020603050405020304" pitchFamily="18" charset="0"/>
              <a:ea typeface="Times New Roman" panose="02020603050405020304" pitchFamily="18" charset="0"/>
            </a:endParaRPr>
          </a:p>
          <a:p>
            <a:pPr marL="342900" lvl="0" indent="-342900" algn="just">
              <a:spcAft>
                <a:spcPts val="0"/>
              </a:spcAft>
              <a:buSzPts val="1400"/>
              <a:buFont typeface="Symbol" panose="05050102010706020507" pitchFamily="18" charset="2"/>
              <a:buChar char=""/>
            </a:pPr>
            <a:r>
              <a:rPr lang="ru-RU" sz="2000" dirty="0">
                <a:latin typeface="Times New Roman" panose="02020603050405020304" pitchFamily="18" charset="0"/>
                <a:ea typeface="Times New Roman" panose="02020603050405020304" pitchFamily="18" charset="0"/>
              </a:rPr>
              <a:t>создать в семье условия, благоприятные для общего и речевого развития детей;</a:t>
            </a:r>
            <a:endParaRPr lang="ru-RU" sz="2000" dirty="0" smtClean="0">
              <a:effectLst/>
              <a:latin typeface="Times New Roman" panose="02020603050405020304" pitchFamily="18" charset="0"/>
              <a:ea typeface="Times New Roman" panose="02020603050405020304" pitchFamily="18" charset="0"/>
            </a:endParaRPr>
          </a:p>
          <a:p>
            <a:pPr marL="342900" lvl="0" indent="-342900" algn="just">
              <a:spcAft>
                <a:spcPts val="0"/>
              </a:spcAft>
              <a:buSzPts val="1400"/>
              <a:buFont typeface="Symbol" panose="05050102010706020507" pitchFamily="18" charset="2"/>
              <a:buChar char=""/>
            </a:pPr>
            <a:r>
              <a:rPr lang="ru-RU" sz="2000" dirty="0">
                <a:latin typeface="Times New Roman" panose="02020603050405020304" pitchFamily="18" charset="0"/>
                <a:ea typeface="Times New Roman" panose="02020603050405020304" pitchFamily="18" charset="0"/>
              </a:rPr>
              <a:t>проводить целенаправленную и систематическую работу по речевому развитию детей и необходимую коррекцию недостатков в развитии речи;</a:t>
            </a:r>
            <a:endParaRPr lang="ru-RU" sz="2000" dirty="0" smtClean="0">
              <a:effectLst/>
              <a:latin typeface="Times New Roman" panose="02020603050405020304" pitchFamily="18" charset="0"/>
              <a:ea typeface="Times New Roman" panose="02020603050405020304" pitchFamily="18" charset="0"/>
            </a:endParaRPr>
          </a:p>
          <a:p>
            <a:pPr marL="342900" lvl="0" indent="-342900" algn="just">
              <a:spcAft>
                <a:spcPts val="0"/>
              </a:spcAft>
              <a:buSzPts val="1400"/>
              <a:buFont typeface="Symbol" panose="05050102010706020507" pitchFamily="18" charset="2"/>
              <a:buChar char=""/>
            </a:pPr>
            <a:r>
              <a:rPr lang="ru-RU" sz="2000" dirty="0">
                <a:latin typeface="Times New Roman" panose="02020603050405020304" pitchFamily="18" charset="0"/>
                <a:ea typeface="Times New Roman" panose="02020603050405020304" pitchFamily="18" charset="0"/>
              </a:rPr>
              <a:t>не ругать ребенка за неправильную речь;</a:t>
            </a:r>
            <a:endParaRPr lang="ru-RU" sz="2000" dirty="0" smtClean="0">
              <a:effectLst/>
              <a:latin typeface="Times New Roman" panose="02020603050405020304" pitchFamily="18" charset="0"/>
              <a:ea typeface="Times New Roman" panose="02020603050405020304" pitchFamily="18" charset="0"/>
            </a:endParaRPr>
          </a:p>
          <a:p>
            <a:pPr marL="342900" lvl="0" indent="-342900" algn="just">
              <a:spcAft>
                <a:spcPts val="0"/>
              </a:spcAft>
              <a:buSzPts val="1400"/>
              <a:buFont typeface="Symbol" panose="05050102010706020507" pitchFamily="18" charset="2"/>
              <a:buChar char=""/>
            </a:pPr>
            <a:r>
              <a:rPr lang="ru-RU" sz="2000" dirty="0">
                <a:latin typeface="Times New Roman" panose="02020603050405020304" pitchFamily="18" charset="0"/>
                <a:ea typeface="Times New Roman" panose="02020603050405020304" pitchFamily="18" charset="0"/>
              </a:rPr>
              <a:t>ненавязчиво исправлять неправильное произношение;</a:t>
            </a:r>
            <a:endParaRPr lang="ru-RU" sz="2000" dirty="0" smtClean="0">
              <a:effectLst/>
              <a:latin typeface="Times New Roman" panose="02020603050405020304" pitchFamily="18" charset="0"/>
              <a:ea typeface="Times New Roman" panose="02020603050405020304" pitchFamily="18" charset="0"/>
            </a:endParaRPr>
          </a:p>
          <a:p>
            <a:pPr marL="342900" lvl="0" indent="-342900" algn="just">
              <a:spcAft>
                <a:spcPts val="0"/>
              </a:spcAft>
              <a:buSzPts val="1400"/>
              <a:buFont typeface="Symbol" panose="05050102010706020507" pitchFamily="18" charset="2"/>
              <a:buChar char=""/>
            </a:pPr>
            <a:r>
              <a:rPr lang="ru-RU" sz="2000" dirty="0">
                <a:latin typeface="Times New Roman" panose="02020603050405020304" pitchFamily="18" charset="0"/>
                <a:ea typeface="Times New Roman" panose="02020603050405020304" pitchFamily="18" charset="0"/>
              </a:rPr>
              <a:t>не заострять внимание на запинках и повторах слогов и слов;</a:t>
            </a:r>
            <a:endParaRPr lang="ru-RU" sz="2000" dirty="0" smtClean="0">
              <a:effectLst/>
              <a:latin typeface="Times New Roman" panose="02020603050405020304" pitchFamily="18" charset="0"/>
              <a:ea typeface="Times New Roman" panose="02020603050405020304" pitchFamily="18" charset="0"/>
            </a:endParaRPr>
          </a:p>
          <a:p>
            <a:pPr marL="342900" lvl="0" indent="-342900" algn="just">
              <a:spcAft>
                <a:spcPts val="0"/>
              </a:spcAft>
              <a:buSzPts val="1400"/>
              <a:buFont typeface="Symbol" panose="05050102010706020507" pitchFamily="18" charset="2"/>
              <a:buChar char=""/>
            </a:pPr>
            <a:r>
              <a:rPr lang="ru-RU" sz="2000" dirty="0">
                <a:latin typeface="Times New Roman" panose="02020603050405020304" pitchFamily="18" charset="0"/>
                <a:ea typeface="Times New Roman" panose="02020603050405020304" pitchFamily="18" charset="0"/>
              </a:rPr>
              <a:t>осуществлять позитивный настрой ребенка на занятия с педагогами.</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74089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16691" y="2167004"/>
            <a:ext cx="7052153" cy="1323439"/>
          </a:xfrm>
          <a:prstGeom prst="rect">
            <a:avLst/>
          </a:prstGeom>
        </p:spPr>
        <p:txBody>
          <a:bodyPr wrap="square">
            <a:spAutoFit/>
          </a:bodyPr>
          <a:lstStyle/>
          <a:p>
            <a:pPr indent="540385" algn="just">
              <a:spcAft>
                <a:spcPts val="0"/>
              </a:spcAft>
            </a:pPr>
            <a:r>
              <a:rPr lang="ru-RU" sz="2000" dirty="0">
                <a:latin typeface="Times New Roman" panose="02020603050405020304" pitchFamily="18" charset="0"/>
                <a:ea typeface="Times New Roman" panose="02020603050405020304" pitchFamily="18" charset="0"/>
              </a:rPr>
              <a:t>Дети 6 лет уже могут рассказать о событиях собственной жизни, о своем личном опыте, причем делать это очень выразительно. Попробуйте предложить им творческие задания.</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73594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54477" y="1478072"/>
            <a:ext cx="7452986" cy="3477875"/>
          </a:xfrm>
          <a:prstGeom prst="rect">
            <a:avLst/>
          </a:prstGeom>
        </p:spPr>
        <p:txBody>
          <a:bodyPr wrap="square">
            <a:spAutoFit/>
          </a:bodyPr>
          <a:lstStyle/>
          <a:p>
            <a:pPr algn="ctr">
              <a:spcAft>
                <a:spcPts val="0"/>
              </a:spcAft>
            </a:pPr>
            <a:r>
              <a:rPr lang="ru-RU" sz="4000" b="1" dirty="0">
                <a:latin typeface="Times New Roman" panose="02020603050405020304" pitchFamily="18" charset="0"/>
                <a:ea typeface="Times New Roman" panose="02020603050405020304" pitchFamily="18" charset="0"/>
              </a:rPr>
              <a:t>«Вспомни случай</a:t>
            </a:r>
            <a:r>
              <a:rPr lang="ru-RU" sz="4000" b="1" dirty="0" smtClean="0">
                <a:latin typeface="Times New Roman" panose="02020603050405020304" pitchFamily="18" charset="0"/>
                <a:ea typeface="Times New Roman" panose="02020603050405020304" pitchFamily="18" charset="0"/>
              </a:rPr>
              <a:t>»</a:t>
            </a:r>
          </a:p>
          <a:p>
            <a:pPr algn="ctr">
              <a:spcAft>
                <a:spcPts val="0"/>
              </a:spcAft>
            </a:pPr>
            <a:endParaRPr lang="ru-RU" sz="4000" dirty="0" smtClean="0">
              <a:effectLst/>
              <a:latin typeface="Times New Roman" panose="02020603050405020304" pitchFamily="18" charset="0"/>
              <a:ea typeface="Times New Roman" panose="02020603050405020304" pitchFamily="18" charset="0"/>
            </a:endParaRPr>
          </a:p>
          <a:p>
            <a:pPr indent="540385" algn="just">
              <a:spcAft>
                <a:spcPts val="0"/>
              </a:spcAft>
            </a:pPr>
            <a:r>
              <a:rPr lang="ru-RU" sz="2000" dirty="0">
                <a:latin typeface="Times New Roman" panose="02020603050405020304" pitchFamily="18" charset="0"/>
                <a:ea typeface="Times New Roman" panose="02020603050405020304" pitchFamily="18" charset="0"/>
              </a:rPr>
              <a:t>Выберите с ребенком какое-то событие, в котором вы вместе недавно участвовали. Например, как вы гуляли по набережной и смотрели праздничный салют, встречали бабушку на вокзале, отмечали день рождения… По очереди рассказывайте друг другу, что видели, что делали. Припоминайте как можно больше деталей — до тех пор, пока уже не сможете ничего добавить к сказанному.</a:t>
            </a:r>
            <a:endParaRPr lang="ru-RU" sz="2000" dirty="0" smtClean="0">
              <a:effectLst/>
              <a:latin typeface="Times New Roman" panose="02020603050405020304" pitchFamily="18" charset="0"/>
              <a:ea typeface="Times New Roman" panose="02020603050405020304" pitchFamily="18" charset="0"/>
            </a:endParaRPr>
          </a:p>
          <a:p>
            <a:pPr algn="ctr">
              <a:spcAft>
                <a:spcPts val="0"/>
              </a:spcAft>
            </a:pPr>
            <a:r>
              <a:rPr lang="ru-RU" sz="2000" b="1" dirty="0">
                <a:latin typeface="Times New Roman" panose="02020603050405020304" pitchFamily="18" charset="0"/>
                <a:ea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96831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467627" y="1528175"/>
            <a:ext cx="7615825" cy="3477875"/>
          </a:xfrm>
          <a:prstGeom prst="rect">
            <a:avLst/>
          </a:prstGeom>
        </p:spPr>
        <p:txBody>
          <a:bodyPr wrap="square">
            <a:spAutoFit/>
          </a:bodyPr>
          <a:lstStyle/>
          <a:p>
            <a:pPr algn="ctr">
              <a:spcAft>
                <a:spcPts val="0"/>
              </a:spcAft>
            </a:pPr>
            <a:r>
              <a:rPr lang="ru-RU" sz="4000" b="1" dirty="0">
                <a:latin typeface="Times New Roman" panose="02020603050405020304" pitchFamily="18" charset="0"/>
                <a:ea typeface="Times New Roman" panose="02020603050405020304" pitchFamily="18" charset="0"/>
              </a:rPr>
              <a:t>«Говорим по-разному</a:t>
            </a:r>
            <a:r>
              <a:rPr lang="ru-RU" sz="4000" b="1" dirty="0" smtClean="0">
                <a:latin typeface="Times New Roman" panose="02020603050405020304" pitchFamily="18" charset="0"/>
                <a:ea typeface="Times New Roman" panose="02020603050405020304" pitchFamily="18" charset="0"/>
              </a:rPr>
              <a:t>»</a:t>
            </a:r>
          </a:p>
          <a:p>
            <a:pPr algn="ctr">
              <a:spcAft>
                <a:spcPts val="0"/>
              </a:spcAft>
            </a:pPr>
            <a:endParaRPr lang="ru-RU" sz="4000" dirty="0" smtClean="0">
              <a:effectLst/>
              <a:latin typeface="Times New Roman" panose="02020603050405020304" pitchFamily="18" charset="0"/>
              <a:ea typeface="Times New Roman" panose="02020603050405020304" pitchFamily="18" charset="0"/>
            </a:endParaRPr>
          </a:p>
          <a:p>
            <a:pPr indent="540385" algn="just">
              <a:spcAft>
                <a:spcPts val="0"/>
              </a:spcAft>
            </a:pPr>
            <a:r>
              <a:rPr lang="ru-RU" sz="2000" dirty="0">
                <a:latin typeface="Times New Roman" panose="02020603050405020304" pitchFamily="18" charset="0"/>
                <a:ea typeface="Times New Roman" panose="02020603050405020304" pitchFamily="18" charset="0"/>
              </a:rPr>
              <a:t>Попробуйте один и тот же детский стишок прочитать сначала обычным голосом, потом очень быстро и очень медленно, басом и тоненьким голоском, делая ударение не на тех словах, на которых нужно. Изменив интонацию, можно безобидное стихотворение прочитать как страшную историю или как телевизионный репортаж. Если получится, попробуйте использовать иностранный акцент. Да мало ли что можно придумать!</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5068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67003" y="1528176"/>
            <a:ext cx="7653403" cy="4093428"/>
          </a:xfrm>
          <a:prstGeom prst="rect">
            <a:avLst/>
          </a:prstGeom>
        </p:spPr>
        <p:txBody>
          <a:bodyPr wrap="square">
            <a:spAutoFit/>
          </a:bodyPr>
          <a:lstStyle/>
          <a:p>
            <a:pPr algn="ctr">
              <a:spcAft>
                <a:spcPts val="0"/>
              </a:spcAft>
            </a:pPr>
            <a:r>
              <a:rPr lang="ru-RU" sz="4000" b="1" dirty="0">
                <a:latin typeface="Times New Roman" panose="02020603050405020304" pitchFamily="18" charset="0"/>
                <a:ea typeface="Times New Roman" panose="02020603050405020304" pitchFamily="18" charset="0"/>
              </a:rPr>
              <a:t>«Бюро путешествий</a:t>
            </a:r>
            <a:r>
              <a:rPr lang="ru-RU" sz="4000" b="1" dirty="0" smtClean="0">
                <a:latin typeface="Times New Roman" panose="02020603050405020304" pitchFamily="18" charset="0"/>
                <a:ea typeface="Times New Roman" panose="02020603050405020304" pitchFamily="18" charset="0"/>
              </a:rPr>
              <a:t>»</a:t>
            </a:r>
          </a:p>
          <a:p>
            <a:pPr algn="ctr">
              <a:spcAft>
                <a:spcPts val="0"/>
              </a:spcAft>
            </a:pPr>
            <a:endParaRPr lang="ru-RU" sz="4000" dirty="0" smtClean="0">
              <a:effectLst/>
              <a:latin typeface="Times New Roman" panose="02020603050405020304" pitchFamily="18" charset="0"/>
              <a:ea typeface="Times New Roman" panose="02020603050405020304" pitchFamily="18" charset="0"/>
            </a:endParaRPr>
          </a:p>
          <a:p>
            <a:r>
              <a:rPr lang="ru-RU" sz="2000" dirty="0">
                <a:latin typeface="Calibri" panose="020F0502020204030204" pitchFamily="34" charset="0"/>
                <a:ea typeface="Calibri" panose="020F0502020204030204" pitchFamily="34" charset="0"/>
                <a:cs typeface="Times New Roman" panose="02020603050405020304" pitchFamily="18" charset="0"/>
              </a:rPr>
              <a:t>Каждый день вы с ребенком отправляетесь по обычному маршруту — в магазин или детский сад. А что, если попробовать разнообразить свои будни? Представьте, что вы отбываете в увлекательное путешествие. Обсудите вместе с малышом, на каком виде транспорта будете путешествовать, что нужно взять с собой, что за опасности вы встретите по дороге, какие </a:t>
            </a:r>
            <a:r>
              <a:rPr lang="ru-RU" sz="2000" dirty="0"/>
              <a:t>достопримечательности увидите… Путешествуя, делитесь впечатлениями.</a:t>
            </a:r>
          </a:p>
          <a:p>
            <a:endParaRPr lang="ru-RU" sz="2000" dirty="0"/>
          </a:p>
        </p:txBody>
      </p:sp>
    </p:spTree>
    <p:extLst>
      <p:ext uri="{BB962C8B-B14F-4D97-AF65-F5344CB8AC3E}">
        <p14:creationId xmlns:p14="http://schemas.microsoft.com/office/powerpoint/2010/main" val="25068322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709</Words>
  <Application>Microsoft Office PowerPoint</Application>
  <PresentationFormat>Широкоэкранный</PresentationFormat>
  <Paragraphs>43</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Calibri</vt:lpstr>
      <vt:lpstr>Calibri Light</vt:lpstr>
      <vt:lpstr>Symbol</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Den4ik</dc:creator>
  <cp:lastModifiedBy>Den4ik</cp:lastModifiedBy>
  <cp:revision>2</cp:revision>
  <dcterms:created xsi:type="dcterms:W3CDTF">2021-04-26T07:33:26Z</dcterms:created>
  <dcterms:modified xsi:type="dcterms:W3CDTF">2021-04-26T07:34:33Z</dcterms:modified>
</cp:coreProperties>
</file>