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6" r:id="rId1"/>
  </p:sldMasterIdLst>
  <p:notesMasterIdLst>
    <p:notesMasterId r:id="rId16"/>
  </p:notesMasterIdLst>
  <p:sldIdLst>
    <p:sldId id="256" r:id="rId2"/>
    <p:sldId id="257" r:id="rId3"/>
    <p:sldId id="258" r:id="rId4"/>
    <p:sldId id="260" r:id="rId5"/>
    <p:sldId id="259" r:id="rId6"/>
    <p:sldId id="261" r:id="rId7"/>
    <p:sldId id="262" r:id="rId8"/>
    <p:sldId id="263" r:id="rId9"/>
    <p:sldId id="265" r:id="rId10"/>
    <p:sldId id="266" r:id="rId11"/>
    <p:sldId id="267" r:id="rId12"/>
    <p:sldId id="268" r:id="rId13"/>
    <p:sldId id="269" r:id="rId14"/>
    <p:sldId id="264" r:id="rId15"/>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13" autoAdjust="0"/>
    <p:restoredTop sz="94669" autoAdjust="0"/>
  </p:normalViewPr>
  <p:slideViewPr>
    <p:cSldViewPr>
      <p:cViewPr>
        <p:scale>
          <a:sx n="100" d="100"/>
          <a:sy n="100" d="100"/>
        </p:scale>
        <p:origin x="-516" y="56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156BCDE-191B-4B70-80DD-9B232FC005ED}" type="datetimeFigureOut">
              <a:rPr lang="ru-RU"/>
              <a:pPr/>
              <a:t>30.01.2023</a:t>
            </a:fld>
            <a:endParaRPr lang="ru-RU"/>
          </a:p>
        </p:txBody>
      </p:sp>
      <p:sp>
        <p:nvSpPr>
          <p:cNvPr id="4" name="Образ слайда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19382A5-80B7-453A-9E38-CCE0687021BD}" type="slidenum">
              <a:rPr lang="ru-RU"/>
              <a:pPr/>
              <a:t>‹#›</a:t>
            </a:fld>
            <a:endParaRPr lang="ru-RU"/>
          </a:p>
        </p:txBody>
      </p:sp>
    </p:spTree>
    <p:extLst>
      <p:ext uri="{BB962C8B-B14F-4D97-AF65-F5344CB8AC3E}">
        <p14:creationId xmlns:p14="http://schemas.microsoft.com/office/powerpoint/2010/main" xmlns="" val="21461665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r>
              <a:rPr lang="en-US" smtClean="0"/>
              <a:t>   </a:t>
            </a:r>
            <a:endParaRPr lang="ru-RU"/>
          </a:p>
        </p:txBody>
      </p:sp>
      <p:sp>
        <p:nvSpPr>
          <p:cNvPr id="4" name="Номер слайда 3"/>
          <p:cNvSpPr>
            <a:spLocks noGrp="1"/>
          </p:cNvSpPr>
          <p:nvPr>
            <p:ph type="sldNum" sz="quarter" idx="10"/>
          </p:nvPr>
        </p:nvSpPr>
        <p:spPr/>
        <p:txBody>
          <a:bodyPr/>
          <a:lstStyle/>
          <a:p>
            <a:fld id="{719382A5-80B7-453A-9E38-CCE0687021BD}" type="slidenum">
              <a:rPr lang="ru-RU" smtClean="0"/>
              <a:pPr/>
              <a:t>2</a:t>
            </a:fld>
            <a:endParaRPr lang="ru-RU"/>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719382A5-80B7-453A-9E38-CCE0687021BD}" type="slidenum">
              <a:rPr lang="ru-RU"/>
              <a:pPr/>
              <a:t>5</a:t>
            </a:fld>
            <a:endParaRPr lang="ru-RU"/>
          </a:p>
        </p:txBody>
      </p:sp>
    </p:spTree>
    <p:extLst>
      <p:ext uri="{BB962C8B-B14F-4D97-AF65-F5344CB8AC3E}">
        <p14:creationId xmlns:p14="http://schemas.microsoft.com/office/powerpoint/2010/main" xmlns="" val="31177639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719382A5-80B7-453A-9E38-CCE0687021BD}" type="slidenum">
              <a:rPr lang="ru-RU"/>
              <a:pPr/>
              <a:t>6</a:t>
            </a:fld>
            <a:endParaRPr lang="ru-RU"/>
          </a:p>
        </p:txBody>
      </p:sp>
    </p:spTree>
    <p:extLst>
      <p:ext uri="{BB962C8B-B14F-4D97-AF65-F5344CB8AC3E}">
        <p14:creationId xmlns:p14="http://schemas.microsoft.com/office/powerpoint/2010/main" xmlns="" val="19740544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5"/>
          </p:nvPr>
        </p:nvSpPr>
        <p:spPr/>
        <p:txBody>
          <a:bodyPr/>
          <a:lstStyle/>
          <a:p>
            <a:fld id="{719382A5-80B7-453A-9E38-CCE0687021BD}" type="slidenum">
              <a:rPr lang="ru-RU" smtClean="0"/>
              <a:pPr/>
              <a:t>7</a:t>
            </a:fld>
            <a:endParaRPr lang="ru-RU"/>
          </a:p>
        </p:txBody>
      </p:sp>
    </p:spTree>
    <p:extLst>
      <p:ext uri="{BB962C8B-B14F-4D97-AF65-F5344CB8AC3E}">
        <p14:creationId xmlns:p14="http://schemas.microsoft.com/office/powerpoint/2010/main" xmlns="" val="41466803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719382A5-80B7-453A-9E38-CCE0687021BD}" type="slidenum">
              <a:rPr lang="ru-RU"/>
              <a:pPr/>
              <a:t>8</a:t>
            </a:fld>
            <a:endParaRPr lang="ru-RU"/>
          </a:p>
        </p:txBody>
      </p:sp>
    </p:spTree>
    <p:extLst>
      <p:ext uri="{BB962C8B-B14F-4D97-AF65-F5344CB8AC3E}">
        <p14:creationId xmlns:p14="http://schemas.microsoft.com/office/powerpoint/2010/main" xmlns="" val="42375696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ru-RU" dirty="0"/>
              <a:t>Образец заголовка</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dirty="0"/>
              <a:t>Образец подзаголовка</a:t>
            </a:r>
            <a:endParaRPr lang="en-US" dirty="0"/>
          </a:p>
        </p:txBody>
      </p:sp>
      <p:sp>
        <p:nvSpPr>
          <p:cNvPr id="4" name="Date Placeholder 3"/>
          <p:cNvSpPr>
            <a:spLocks noGrp="1"/>
          </p:cNvSpPr>
          <p:nvPr>
            <p:ph type="dt" sz="half" idx="10"/>
          </p:nvPr>
        </p:nvSpPr>
        <p:spPr/>
        <p:txBody>
          <a:bodyPr/>
          <a:lstStyle/>
          <a:p>
            <a:fld id="{B4C71EC6-210F-42DE-9C53-41977AD35B3D}" type="datetimeFigureOut">
              <a:rPr lang="ru-RU" smtClean="0"/>
              <a:pPr/>
              <a:t>30.01.2023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pPr/>
              <a:t>‹#›</a:t>
            </a:fld>
            <a:endParaRPr lang="ru-RU"/>
          </a:p>
        </p:txBody>
      </p:sp>
    </p:spTree>
    <p:extLst>
      <p:ext uri="{BB962C8B-B14F-4D97-AF65-F5344CB8AC3E}">
        <p14:creationId xmlns:p14="http://schemas.microsoft.com/office/powerpoint/2010/main" xmlns="" val="11137752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dirty="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dirty="0"/>
              <a:t>Образец текста</a:t>
            </a:r>
          </a:p>
          <a:p>
            <a:pPr lvl="1"/>
            <a:r>
              <a:rPr lang="ru-RU" dirty="0"/>
              <a:t>Второй уровень</a:t>
            </a:r>
          </a:p>
          <a:p>
            <a:pPr lvl="2"/>
            <a:r>
              <a:rPr lang="ru-RU" dirty="0"/>
              <a:t>Третий уровень</a:t>
            </a:r>
          </a:p>
          <a:p>
            <a:pPr lvl="3"/>
            <a:r>
              <a:rPr lang="ru-RU" dirty="0"/>
              <a:t>Четвертый уровень</a:t>
            </a:r>
          </a:p>
          <a:p>
            <a:pPr lvl="4"/>
            <a:r>
              <a:rPr lang="ru-RU" dirty="0"/>
              <a:t>Пятый уровень</a:t>
            </a:r>
            <a:endParaRPr lang="en-US" dirty="0"/>
          </a:p>
        </p:txBody>
      </p:sp>
      <p:sp>
        <p:nvSpPr>
          <p:cNvPr id="4" name="Date Placeholder 3"/>
          <p:cNvSpPr>
            <a:spLocks noGrp="1"/>
          </p:cNvSpPr>
          <p:nvPr>
            <p:ph type="dt" sz="half" idx="10"/>
          </p:nvPr>
        </p:nvSpPr>
        <p:spPr/>
        <p:txBody>
          <a:bodyPr/>
          <a:lstStyle/>
          <a:p>
            <a:fld id="{B4C71EC6-210F-42DE-9C53-41977AD35B3D}" type="datetimeFigureOut">
              <a:rPr lang="ru-RU" smtClean="0"/>
              <a:pPr/>
              <a:t>30.01.2023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pPr/>
              <a:t>‹#›</a:t>
            </a:fld>
            <a:endParaRPr lang="ru-RU"/>
          </a:p>
        </p:txBody>
      </p:sp>
    </p:spTree>
    <p:extLst>
      <p:ext uri="{BB962C8B-B14F-4D97-AF65-F5344CB8AC3E}">
        <p14:creationId xmlns:p14="http://schemas.microsoft.com/office/powerpoint/2010/main" xmlns="" val="32836649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ru-RU" dirty="0"/>
              <a:t>Образец заголовка</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ru-RU" dirty="0"/>
              <a:t>Образец текста</a:t>
            </a:r>
          </a:p>
          <a:p>
            <a:pPr lvl="1"/>
            <a:r>
              <a:rPr lang="ru-RU" dirty="0"/>
              <a:t>Второй уровень</a:t>
            </a:r>
          </a:p>
          <a:p>
            <a:pPr lvl="2"/>
            <a:r>
              <a:rPr lang="ru-RU" dirty="0"/>
              <a:t>Третий уровень</a:t>
            </a:r>
          </a:p>
          <a:p>
            <a:pPr lvl="3"/>
            <a:r>
              <a:rPr lang="ru-RU" dirty="0"/>
              <a:t>Четвертый уровень</a:t>
            </a:r>
          </a:p>
          <a:p>
            <a:pPr lvl="4"/>
            <a:r>
              <a:rPr lang="ru-RU" dirty="0"/>
              <a:t>Пятый уровень</a:t>
            </a:r>
            <a:endParaRPr lang="en-US" dirty="0"/>
          </a:p>
        </p:txBody>
      </p:sp>
      <p:sp>
        <p:nvSpPr>
          <p:cNvPr id="4" name="Date Placeholder 3"/>
          <p:cNvSpPr>
            <a:spLocks noGrp="1"/>
          </p:cNvSpPr>
          <p:nvPr>
            <p:ph type="dt" sz="half" idx="10"/>
          </p:nvPr>
        </p:nvSpPr>
        <p:spPr/>
        <p:txBody>
          <a:bodyPr/>
          <a:lstStyle/>
          <a:p>
            <a:fld id="{B4C71EC6-210F-42DE-9C53-41977AD35B3D}" type="datetimeFigureOut">
              <a:rPr lang="ru-RU" smtClean="0"/>
              <a:pPr/>
              <a:t>30.01.2023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pPr/>
              <a:t>‹#›</a:t>
            </a:fld>
            <a:endParaRPr lang="ru-RU"/>
          </a:p>
        </p:txBody>
      </p:sp>
    </p:spTree>
    <p:extLst>
      <p:ext uri="{BB962C8B-B14F-4D97-AF65-F5344CB8AC3E}">
        <p14:creationId xmlns:p14="http://schemas.microsoft.com/office/powerpoint/2010/main" xmlns="" val="22981245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dirty="0"/>
              <a:t>Образец заголовка</a:t>
            </a:r>
            <a:endParaRPr lang="en-US" dirty="0"/>
          </a:p>
        </p:txBody>
      </p:sp>
      <p:sp>
        <p:nvSpPr>
          <p:cNvPr id="3" name="Content Placeholder 2"/>
          <p:cNvSpPr>
            <a:spLocks noGrp="1"/>
          </p:cNvSpPr>
          <p:nvPr>
            <p:ph idx="1"/>
          </p:nvPr>
        </p:nvSpPr>
        <p:spPr/>
        <p:txBody>
          <a:bodyPr/>
          <a:lstStyle/>
          <a:p>
            <a:pPr lvl="0"/>
            <a:r>
              <a:rPr lang="ru-RU" dirty="0"/>
              <a:t>Образец текста</a:t>
            </a:r>
          </a:p>
          <a:p>
            <a:pPr lvl="1"/>
            <a:r>
              <a:rPr lang="ru-RU" dirty="0"/>
              <a:t>Второй уровень</a:t>
            </a:r>
          </a:p>
          <a:p>
            <a:pPr lvl="2"/>
            <a:r>
              <a:rPr lang="ru-RU" dirty="0"/>
              <a:t>Третий уровень</a:t>
            </a:r>
          </a:p>
          <a:p>
            <a:pPr lvl="3"/>
            <a:r>
              <a:rPr lang="ru-RU" dirty="0"/>
              <a:t>Четвертый уровень</a:t>
            </a:r>
          </a:p>
          <a:p>
            <a:pPr lvl="4"/>
            <a:r>
              <a:rPr lang="ru-RU" dirty="0"/>
              <a:t>Пятый уровень</a:t>
            </a:r>
            <a:endParaRPr lang="en-US" dirty="0"/>
          </a:p>
        </p:txBody>
      </p:sp>
      <p:sp>
        <p:nvSpPr>
          <p:cNvPr id="4" name="Date Placeholder 3"/>
          <p:cNvSpPr>
            <a:spLocks noGrp="1"/>
          </p:cNvSpPr>
          <p:nvPr>
            <p:ph type="dt" sz="half" idx="10"/>
          </p:nvPr>
        </p:nvSpPr>
        <p:spPr/>
        <p:txBody>
          <a:bodyPr/>
          <a:lstStyle/>
          <a:p>
            <a:fld id="{B4C71EC6-210F-42DE-9C53-41977AD35B3D}" type="datetimeFigureOut">
              <a:rPr lang="ru-RU" smtClean="0"/>
              <a:pPr/>
              <a:t>30.01.2023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pPr/>
              <a:t>‹#›</a:t>
            </a:fld>
            <a:endParaRPr lang="ru-RU"/>
          </a:p>
        </p:txBody>
      </p:sp>
    </p:spTree>
    <p:extLst>
      <p:ext uri="{BB962C8B-B14F-4D97-AF65-F5344CB8AC3E}">
        <p14:creationId xmlns:p14="http://schemas.microsoft.com/office/powerpoint/2010/main" xmlns="" val="7379832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ru-RU" dirty="0"/>
              <a:t>Образец заголовка</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dirty="0"/>
              <a:t>Образец текста</a:t>
            </a:r>
          </a:p>
        </p:txBody>
      </p:sp>
      <p:sp>
        <p:nvSpPr>
          <p:cNvPr id="4" name="Date Placeholder 3"/>
          <p:cNvSpPr>
            <a:spLocks noGrp="1"/>
          </p:cNvSpPr>
          <p:nvPr>
            <p:ph type="dt" sz="half" idx="10"/>
          </p:nvPr>
        </p:nvSpPr>
        <p:spPr/>
        <p:txBody>
          <a:bodyPr/>
          <a:lstStyle/>
          <a:p>
            <a:fld id="{B4C71EC6-210F-42DE-9C53-41977AD35B3D}" type="datetimeFigureOut">
              <a:rPr lang="ru-RU" smtClean="0"/>
              <a:pPr/>
              <a:t>30.01.2023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pPr/>
              <a:t>‹#›</a:t>
            </a:fld>
            <a:endParaRPr lang="ru-RU"/>
          </a:p>
        </p:txBody>
      </p:sp>
    </p:spTree>
    <p:extLst>
      <p:ext uri="{BB962C8B-B14F-4D97-AF65-F5344CB8AC3E}">
        <p14:creationId xmlns:p14="http://schemas.microsoft.com/office/powerpoint/2010/main" xmlns="" val="32445951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dirty="0"/>
              <a:t>Образец заголовка</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ru-RU" dirty="0"/>
              <a:t>Образец текста</a:t>
            </a:r>
          </a:p>
          <a:p>
            <a:pPr lvl="1"/>
            <a:r>
              <a:rPr lang="ru-RU" dirty="0"/>
              <a:t>Второй уровень</a:t>
            </a:r>
          </a:p>
          <a:p>
            <a:pPr lvl="2"/>
            <a:r>
              <a:rPr lang="ru-RU" dirty="0"/>
              <a:t>Третий уровень</a:t>
            </a:r>
          </a:p>
          <a:p>
            <a:pPr lvl="3"/>
            <a:r>
              <a:rPr lang="ru-RU" dirty="0"/>
              <a:t>Четвертый уровень</a:t>
            </a:r>
          </a:p>
          <a:p>
            <a:pPr lvl="4"/>
            <a:r>
              <a:rPr lang="ru-RU" dirty="0"/>
              <a:t>Пятый уровень</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ru-RU" dirty="0"/>
              <a:t>Образец текста</a:t>
            </a:r>
          </a:p>
          <a:p>
            <a:pPr lvl="1"/>
            <a:r>
              <a:rPr lang="ru-RU" dirty="0"/>
              <a:t>Второй уровень</a:t>
            </a:r>
          </a:p>
          <a:p>
            <a:pPr lvl="2"/>
            <a:r>
              <a:rPr lang="ru-RU" dirty="0"/>
              <a:t>Третий уровень</a:t>
            </a:r>
          </a:p>
          <a:p>
            <a:pPr lvl="3"/>
            <a:r>
              <a:rPr lang="ru-RU" dirty="0"/>
              <a:t>Четвертый уровень</a:t>
            </a:r>
          </a:p>
          <a:p>
            <a:pPr lvl="4"/>
            <a:r>
              <a:rPr lang="ru-RU" dirty="0"/>
              <a:t>Пятый уровень</a:t>
            </a:r>
            <a:endParaRPr lang="en-US" dirty="0"/>
          </a:p>
        </p:txBody>
      </p:sp>
      <p:sp>
        <p:nvSpPr>
          <p:cNvPr id="5" name="Date Placeholder 4"/>
          <p:cNvSpPr>
            <a:spLocks noGrp="1"/>
          </p:cNvSpPr>
          <p:nvPr>
            <p:ph type="dt" sz="half" idx="10"/>
          </p:nvPr>
        </p:nvSpPr>
        <p:spPr/>
        <p:txBody>
          <a:bodyPr/>
          <a:lstStyle/>
          <a:p>
            <a:fld id="{B4C71EC6-210F-42DE-9C53-41977AD35B3D}" type="datetimeFigureOut">
              <a:rPr lang="ru-RU" smtClean="0"/>
              <a:pPr/>
              <a:t>30.01.2023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pPr/>
              <a:t>‹#›</a:t>
            </a:fld>
            <a:endParaRPr lang="ru-RU"/>
          </a:p>
        </p:txBody>
      </p:sp>
    </p:spTree>
    <p:extLst>
      <p:ext uri="{BB962C8B-B14F-4D97-AF65-F5344CB8AC3E}">
        <p14:creationId xmlns:p14="http://schemas.microsoft.com/office/powerpoint/2010/main" xmlns="" val="18566245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ru-RU" dirty="0"/>
              <a:t>Образец заголовка</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dirty="0"/>
              <a:t>Образец текста</a:t>
            </a:r>
          </a:p>
        </p:txBody>
      </p:sp>
      <p:sp>
        <p:nvSpPr>
          <p:cNvPr id="4" name="Content Placeholder 3"/>
          <p:cNvSpPr>
            <a:spLocks noGrp="1"/>
          </p:cNvSpPr>
          <p:nvPr>
            <p:ph sz="half" idx="2"/>
          </p:nvPr>
        </p:nvSpPr>
        <p:spPr>
          <a:xfrm>
            <a:off x="629842" y="2505075"/>
            <a:ext cx="3868340" cy="3684588"/>
          </a:xfrm>
        </p:spPr>
        <p:txBody>
          <a:bodyPr/>
          <a:lstStyle/>
          <a:p>
            <a:pPr lvl="0"/>
            <a:r>
              <a:rPr lang="ru-RU" dirty="0"/>
              <a:t>Образец текста</a:t>
            </a:r>
          </a:p>
          <a:p>
            <a:pPr lvl="1"/>
            <a:r>
              <a:rPr lang="ru-RU" dirty="0"/>
              <a:t>Второй уровень</a:t>
            </a:r>
          </a:p>
          <a:p>
            <a:pPr lvl="2"/>
            <a:r>
              <a:rPr lang="ru-RU" dirty="0"/>
              <a:t>Третий уровень</a:t>
            </a:r>
          </a:p>
          <a:p>
            <a:pPr lvl="3"/>
            <a:r>
              <a:rPr lang="ru-RU" dirty="0"/>
              <a:t>Четвертый уровень</a:t>
            </a:r>
          </a:p>
          <a:p>
            <a:pPr lvl="4"/>
            <a:r>
              <a:rPr lang="ru-RU" dirty="0"/>
              <a:t>Пятый уровень</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dirty="0"/>
              <a:t>Образец текста</a:t>
            </a:r>
          </a:p>
        </p:txBody>
      </p:sp>
      <p:sp>
        <p:nvSpPr>
          <p:cNvPr id="6" name="Content Placeholder 5"/>
          <p:cNvSpPr>
            <a:spLocks noGrp="1"/>
          </p:cNvSpPr>
          <p:nvPr>
            <p:ph sz="quarter" idx="4"/>
          </p:nvPr>
        </p:nvSpPr>
        <p:spPr>
          <a:xfrm>
            <a:off x="4629150" y="2505075"/>
            <a:ext cx="3887391" cy="3684588"/>
          </a:xfrm>
        </p:spPr>
        <p:txBody>
          <a:bodyPr/>
          <a:lstStyle/>
          <a:p>
            <a:pPr lvl="0"/>
            <a:r>
              <a:rPr lang="ru-RU" dirty="0"/>
              <a:t>Образец текста</a:t>
            </a:r>
          </a:p>
          <a:p>
            <a:pPr lvl="1"/>
            <a:r>
              <a:rPr lang="ru-RU" dirty="0"/>
              <a:t>Второй уровень</a:t>
            </a:r>
          </a:p>
          <a:p>
            <a:pPr lvl="2"/>
            <a:r>
              <a:rPr lang="ru-RU" dirty="0"/>
              <a:t>Третий уровень</a:t>
            </a:r>
          </a:p>
          <a:p>
            <a:pPr lvl="3"/>
            <a:r>
              <a:rPr lang="ru-RU" dirty="0"/>
              <a:t>Четвертый уровень</a:t>
            </a:r>
          </a:p>
          <a:p>
            <a:pPr lvl="4"/>
            <a:r>
              <a:rPr lang="ru-RU" dirty="0"/>
              <a:t>Пятый уровень</a:t>
            </a:r>
            <a:endParaRPr lang="en-US" dirty="0"/>
          </a:p>
        </p:txBody>
      </p:sp>
      <p:sp>
        <p:nvSpPr>
          <p:cNvPr id="7" name="Date Placeholder 6"/>
          <p:cNvSpPr>
            <a:spLocks noGrp="1"/>
          </p:cNvSpPr>
          <p:nvPr>
            <p:ph type="dt" sz="half" idx="10"/>
          </p:nvPr>
        </p:nvSpPr>
        <p:spPr/>
        <p:txBody>
          <a:bodyPr/>
          <a:lstStyle/>
          <a:p>
            <a:fld id="{B4C71EC6-210F-42DE-9C53-41977AD35B3D}" type="datetimeFigureOut">
              <a:rPr lang="ru-RU" smtClean="0"/>
              <a:pPr/>
              <a:t>30.01.2023</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B19B0651-EE4F-4900-A07F-96A6BFA9D0F0}" type="slidenum">
              <a:rPr lang="ru-RU" smtClean="0"/>
              <a:pPr/>
              <a:t>‹#›</a:t>
            </a:fld>
            <a:endParaRPr lang="ru-RU"/>
          </a:p>
        </p:txBody>
      </p:sp>
    </p:spTree>
    <p:extLst>
      <p:ext uri="{BB962C8B-B14F-4D97-AF65-F5344CB8AC3E}">
        <p14:creationId xmlns:p14="http://schemas.microsoft.com/office/powerpoint/2010/main" xmlns="" val="21293076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dirty="0"/>
              <a:t>Образец заголовка</a:t>
            </a:r>
            <a:endParaRPr lang="en-US" dirty="0"/>
          </a:p>
        </p:txBody>
      </p:sp>
      <p:sp>
        <p:nvSpPr>
          <p:cNvPr id="3" name="Date Placeholder 2"/>
          <p:cNvSpPr>
            <a:spLocks noGrp="1"/>
          </p:cNvSpPr>
          <p:nvPr>
            <p:ph type="dt" sz="half" idx="10"/>
          </p:nvPr>
        </p:nvSpPr>
        <p:spPr/>
        <p:txBody>
          <a:bodyPr/>
          <a:lstStyle/>
          <a:p>
            <a:fld id="{B4C71EC6-210F-42DE-9C53-41977AD35B3D}" type="datetimeFigureOut">
              <a:rPr lang="ru-RU" smtClean="0"/>
              <a:pPr/>
              <a:t>30.01.2023</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B19B0651-EE4F-4900-A07F-96A6BFA9D0F0}" type="slidenum">
              <a:rPr lang="ru-RU" smtClean="0"/>
              <a:pPr/>
              <a:t>‹#›</a:t>
            </a:fld>
            <a:endParaRPr lang="ru-RU"/>
          </a:p>
        </p:txBody>
      </p:sp>
    </p:spTree>
    <p:extLst>
      <p:ext uri="{BB962C8B-B14F-4D97-AF65-F5344CB8AC3E}">
        <p14:creationId xmlns:p14="http://schemas.microsoft.com/office/powerpoint/2010/main" xmlns="" val="25109057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C71EC6-210F-42DE-9C53-41977AD35B3D}" type="datetimeFigureOut">
              <a:rPr lang="ru-RU" smtClean="0"/>
              <a:pPr/>
              <a:t>30.01.2023</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B19B0651-EE4F-4900-A07F-96A6BFA9D0F0}" type="slidenum">
              <a:rPr lang="ru-RU" smtClean="0"/>
              <a:pPr/>
              <a:t>‹#›</a:t>
            </a:fld>
            <a:endParaRPr lang="ru-RU"/>
          </a:p>
        </p:txBody>
      </p:sp>
    </p:spTree>
    <p:extLst>
      <p:ext uri="{BB962C8B-B14F-4D97-AF65-F5344CB8AC3E}">
        <p14:creationId xmlns:p14="http://schemas.microsoft.com/office/powerpoint/2010/main" xmlns="" val="4649451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ru-RU" dirty="0"/>
              <a:t>Образец заголовка</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dirty="0"/>
              <a:t>Образец текста</a:t>
            </a:r>
          </a:p>
          <a:p>
            <a:pPr lvl="1"/>
            <a:r>
              <a:rPr lang="ru-RU" dirty="0"/>
              <a:t>Второй уровень</a:t>
            </a:r>
          </a:p>
          <a:p>
            <a:pPr lvl="2"/>
            <a:r>
              <a:rPr lang="ru-RU" dirty="0"/>
              <a:t>Третий уровень</a:t>
            </a:r>
          </a:p>
          <a:p>
            <a:pPr lvl="3"/>
            <a:r>
              <a:rPr lang="ru-RU" dirty="0"/>
              <a:t>Четвертый уровень</a:t>
            </a:r>
          </a:p>
          <a:p>
            <a:pPr lvl="4"/>
            <a:r>
              <a:rPr lang="ru-RU" dirty="0"/>
              <a:t>Пятый уровень</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dirty="0"/>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pPr/>
              <a:t>30.01.2023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pPr/>
              <a:t>‹#›</a:t>
            </a:fld>
            <a:endParaRPr lang="ru-RU"/>
          </a:p>
        </p:txBody>
      </p:sp>
    </p:spTree>
    <p:extLst>
      <p:ext uri="{BB962C8B-B14F-4D97-AF65-F5344CB8AC3E}">
        <p14:creationId xmlns:p14="http://schemas.microsoft.com/office/powerpoint/2010/main" xmlns="" val="12642846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ru-RU" dirty="0"/>
              <a:t>Образец заголовка</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dirty="0"/>
              <a:t>Вставка рисунка</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dirty="0"/>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pPr/>
              <a:t>30.01.2023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pPr/>
              <a:t>‹#›</a:t>
            </a:fld>
            <a:endParaRPr lang="ru-RU"/>
          </a:p>
        </p:txBody>
      </p:sp>
    </p:spTree>
    <p:extLst>
      <p:ext uri="{BB962C8B-B14F-4D97-AF65-F5344CB8AC3E}">
        <p14:creationId xmlns:p14="http://schemas.microsoft.com/office/powerpoint/2010/main" xmlns="" val="39149662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srcRect/>
          <a:stretch>
            <a:fillRect l="-3000" r="-3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ru-RU" dirty="0"/>
              <a:t>Образец заголовка</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ru-RU" dirty="0"/>
              <a:t>Образец текста</a:t>
            </a:r>
          </a:p>
          <a:p>
            <a:pPr lvl="1"/>
            <a:r>
              <a:rPr lang="ru-RU" dirty="0"/>
              <a:t>Второй уровень</a:t>
            </a:r>
          </a:p>
          <a:p>
            <a:pPr lvl="2"/>
            <a:r>
              <a:rPr lang="ru-RU" dirty="0"/>
              <a:t>Третий уровень</a:t>
            </a:r>
          </a:p>
          <a:p>
            <a:pPr lvl="3"/>
            <a:r>
              <a:rPr lang="ru-RU" dirty="0"/>
              <a:t>Четвертый уровень</a:t>
            </a:r>
          </a:p>
          <a:p>
            <a:pPr lvl="4"/>
            <a:r>
              <a:rPr lang="ru-RU" dirty="0"/>
              <a:t>Пятый уровень</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C71EC6-210F-42DE-9C53-41977AD35B3D}" type="datetimeFigureOut">
              <a:rPr lang="ru-RU" smtClean="0"/>
              <a:pPr/>
              <a:t>30.01.2023</a:t>
            </a:fld>
            <a:endParaRPr lang="ru-RU"/>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9B0651-EE4F-4900-A07F-96A6BFA9D0F0}" type="slidenum">
              <a:rPr lang="ru-RU" smtClean="0"/>
              <a:pPr/>
              <a:t>‹#›</a:t>
            </a:fld>
            <a:endParaRPr lang="ru-RU"/>
          </a:p>
        </p:txBody>
      </p:sp>
    </p:spTree>
    <p:extLst>
      <p:ext uri="{BB962C8B-B14F-4D97-AF65-F5344CB8AC3E}">
        <p14:creationId xmlns:p14="http://schemas.microsoft.com/office/powerpoint/2010/main" xmlns="" val="3748815122"/>
      </p:ext>
    </p:extLst>
  </p:cSld>
  <p:clrMap bg1="lt1" tx1="dk1" bg2="lt2" tx2="dk2" accent1="accent1" accent2="accent2" accent3="accent3" accent4="accent4" accent5="accent5" accent6="accent6" hlink="hlink" folHlink="folHlink"/>
  <p:sldLayoutIdLst>
    <p:sldLayoutId id="2147483787" r:id="rId1"/>
    <p:sldLayoutId id="2147483788" r:id="rId2"/>
    <p:sldLayoutId id="2147483789" r:id="rId3"/>
    <p:sldLayoutId id="2147483790" r:id="rId4"/>
    <p:sldLayoutId id="2147483791" r:id="rId5"/>
    <p:sldLayoutId id="2147483792" r:id="rId6"/>
    <p:sldLayoutId id="2147483793" r:id="rId7"/>
    <p:sldLayoutId id="2147483794" r:id="rId8"/>
    <p:sldLayoutId id="2147483795" r:id="rId9"/>
    <p:sldLayoutId id="2147483796" r:id="rId10"/>
    <p:sldLayoutId id="214748379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205758"/>
            <a:ext cx="7772400" cy="2555155"/>
          </a:xfrm>
        </p:spPr>
        <p:txBody>
          <a:bodyPr>
            <a:normAutofit fontScale="90000"/>
          </a:bodyPr>
          <a:lstStyle/>
          <a:p>
            <a:r>
              <a:rPr lang="ru-RU" b="1" i="1" dirty="0">
                <a:latin typeface="Times New Roman" pitchFamily="18" charset="0"/>
                <a:cs typeface="Times New Roman" pitchFamily="18" charset="0"/>
              </a:rPr>
              <a:t>Психологический комфорт в группе детского сада</a:t>
            </a:r>
          </a:p>
        </p:txBody>
      </p:sp>
    </p:spTree>
    <p:extLst>
      <p:ext uri="{BB962C8B-B14F-4D97-AF65-F5344CB8AC3E}">
        <p14:creationId xmlns:p14="http://schemas.microsoft.com/office/powerpoint/2010/main" xmlns="" val="507021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A7FFB30F-12F5-40D3-9029-2E354B6C95E4}"/>
              </a:ext>
            </a:extLst>
          </p:cNvPr>
          <p:cNvSpPr>
            <a:spLocks noGrp="1"/>
          </p:cNvSpPr>
          <p:nvPr>
            <p:ph type="title"/>
          </p:nvPr>
        </p:nvSpPr>
        <p:spPr>
          <a:xfrm>
            <a:off x="628650" y="1196752"/>
            <a:ext cx="7886700" cy="493937"/>
          </a:xfrm>
        </p:spPr>
        <p:txBody>
          <a:bodyPr>
            <a:normAutofit fontScale="90000"/>
          </a:bodyPr>
          <a:lstStyle/>
          <a:p>
            <a:pPr algn="ctr"/>
            <a:r>
              <a:rPr lang="ru-RU" sz="2400" b="1"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Детские конфликты в детском саду</a:t>
            </a:r>
            <a:r>
              <a:rPr lang="ru-RU" sz="2400" dirty="0">
                <a:effectLst/>
                <a:latin typeface="Calibri" panose="020F0502020204030204" pitchFamily="34" charset="0"/>
                <a:ea typeface="Times New Roman" panose="02020603050405020304" pitchFamily="18" charset="0"/>
                <a:cs typeface="Times New Roman" panose="02020603050405020304" pitchFamily="18" charset="0"/>
              </a:rPr>
              <a:t/>
            </a:r>
            <a:br>
              <a:rPr lang="ru-RU" sz="2400" dirty="0">
                <a:effectLst/>
                <a:latin typeface="Calibri" panose="020F0502020204030204" pitchFamily="34" charset="0"/>
                <a:ea typeface="Times New Roman" panose="02020603050405020304" pitchFamily="18" charset="0"/>
                <a:cs typeface="Times New Roman" panose="02020603050405020304" pitchFamily="18" charset="0"/>
              </a:rPr>
            </a:br>
            <a:endParaRPr lang="ru-RU" sz="2400" dirty="0"/>
          </a:p>
        </p:txBody>
      </p:sp>
      <p:sp>
        <p:nvSpPr>
          <p:cNvPr id="3" name="Объект 2">
            <a:extLst>
              <a:ext uri="{FF2B5EF4-FFF2-40B4-BE49-F238E27FC236}">
                <a16:creationId xmlns:a16="http://schemas.microsoft.com/office/drawing/2014/main" xmlns="" id="{22533065-2BAC-43E3-BFAF-B2FB0E671E3B}"/>
              </a:ext>
            </a:extLst>
          </p:cNvPr>
          <p:cNvSpPr>
            <a:spLocks noGrp="1"/>
          </p:cNvSpPr>
          <p:nvPr>
            <p:ph idx="1"/>
          </p:nvPr>
        </p:nvSpPr>
        <p:spPr>
          <a:xfrm>
            <a:off x="628650" y="1690689"/>
            <a:ext cx="7886700" cy="4486274"/>
          </a:xfrm>
        </p:spPr>
        <p:txBody>
          <a:bodyPr/>
          <a:lstStyle/>
          <a:p>
            <a:pPr marL="0" indent="0" algn="ctr">
              <a:buNone/>
            </a:pPr>
            <a:r>
              <a:rPr lang="ru-RU" sz="1800" b="1"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Причины детских конфликтов</a:t>
            </a:r>
            <a:endParaRPr lang="ru-RU" sz="1800" dirty="0">
              <a:effectLst/>
              <a:latin typeface="Calibri" panose="020F0502020204030204" pitchFamily="34" charset="0"/>
              <a:ea typeface="Times New Roman" panose="02020603050405020304" pitchFamily="18" charset="0"/>
              <a:cs typeface="Times New Roman" panose="02020603050405020304" pitchFamily="18" charset="0"/>
            </a:endParaRPr>
          </a:p>
          <a:p>
            <a:pPr algn="ctr"/>
            <a:r>
              <a:rPr lang="ru-RU" sz="1800" b="1" dirty="0">
                <a:effectLst/>
                <a:latin typeface="Times New Roman" panose="02020603050405020304" pitchFamily="18" charset="0"/>
                <a:ea typeface="Times New Roman" panose="02020603050405020304" pitchFamily="18" charset="0"/>
                <a:cs typeface="Times New Roman" panose="02020603050405020304" pitchFamily="18" charset="0"/>
              </a:rPr>
              <a:t>Конфликт</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 это неизбежная часть детства, поэтому невозможно предупредить и обезвредить все конфронтации, с которым столкнется ваш кроха. </a:t>
            </a:r>
            <a:r>
              <a:rPr lang="ru-RU" sz="1800" b="1" dirty="0">
                <a:effectLst/>
                <a:latin typeface="Times New Roman" panose="02020603050405020304" pitchFamily="18" charset="0"/>
                <a:ea typeface="Times New Roman" panose="02020603050405020304" pitchFamily="18" charset="0"/>
                <a:cs typeface="Times New Roman" panose="02020603050405020304" pitchFamily="18" charset="0"/>
              </a:rPr>
              <a:t>В ссорах со сверстниками ребятишки учатся находить компромиссы, отстаивать свое мнение. </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Все эти навыки пригодятся подросшим деткам в школе, университете и взрослой жизни.</a:t>
            </a:r>
            <a:endParaRPr lang="ru-RU" sz="1800" dirty="0">
              <a:effectLst/>
              <a:latin typeface="Calibri" panose="020F0502020204030204" pitchFamily="34" charset="0"/>
              <a:ea typeface="Times New Roman" panose="02020603050405020304" pitchFamily="18" charset="0"/>
              <a:cs typeface="Times New Roman" panose="02020603050405020304" pitchFamily="18" charset="0"/>
            </a:endParaRPr>
          </a:p>
          <a:p>
            <a:pPr algn="ctr"/>
            <a:r>
              <a:rPr lang="ru-RU" sz="1800" i="1" dirty="0">
                <a:solidFill>
                  <a:srgbClr val="0D0D0D"/>
                </a:solidFill>
                <a:effectLst/>
                <a:latin typeface="Calibri" panose="020F0502020204030204" pitchFamily="34" charset="0"/>
                <a:ea typeface="Times New Roman" panose="02020603050405020304" pitchFamily="18" charset="0"/>
                <a:cs typeface="Times New Roman" panose="02020603050405020304" pitchFamily="18" charset="0"/>
              </a:rPr>
              <a:t>Задача родителей и воспитателей в детском саду — научить их правильно разряжать ситуацию без нанесения физических увечий, криков и истерик, чтобы в будущем они могли уверенно чувствовать себя в любом коллективе.</a:t>
            </a:r>
            <a:endParaRPr lang="ru-RU" sz="1800" dirty="0">
              <a:effectLst/>
              <a:latin typeface="Calibri" panose="020F0502020204030204" pitchFamily="34" charset="0"/>
              <a:ea typeface="Times New Roman" panose="02020603050405020304" pitchFamily="18" charset="0"/>
              <a:cs typeface="Times New Roman" panose="02020603050405020304" pitchFamily="18" charset="0"/>
            </a:endParaRPr>
          </a:p>
          <a:p>
            <a:endParaRPr lang="ru-RU" dirty="0"/>
          </a:p>
        </p:txBody>
      </p:sp>
    </p:spTree>
    <p:extLst>
      <p:ext uri="{BB962C8B-B14F-4D97-AF65-F5344CB8AC3E}">
        <p14:creationId xmlns:p14="http://schemas.microsoft.com/office/powerpoint/2010/main" xmlns="" val="42561033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4543B3B7-1ABB-492D-B1D1-8E893453BDED}"/>
              </a:ext>
            </a:extLst>
          </p:cNvPr>
          <p:cNvSpPr>
            <a:spLocks noGrp="1"/>
          </p:cNvSpPr>
          <p:nvPr>
            <p:ph type="title"/>
          </p:nvPr>
        </p:nvSpPr>
        <p:spPr>
          <a:xfrm>
            <a:off x="628650" y="908720"/>
            <a:ext cx="7886700" cy="781969"/>
          </a:xfrm>
        </p:spPr>
        <p:txBody>
          <a:bodyPr>
            <a:normAutofit fontScale="90000"/>
          </a:bodyPr>
          <a:lstStyle/>
          <a:p>
            <a:pPr algn="ctr"/>
            <a:r>
              <a:rPr lang="ru-RU" sz="1800" b="1"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r>
            <a:br>
              <a:rPr lang="ru-RU" sz="1800" b="1"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br>
            <a:r>
              <a:rPr lang="ru-RU" sz="1800" b="1"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r>
            <a:br>
              <a:rPr lang="ru-RU" sz="1800" b="1"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br>
            <a:r>
              <a:rPr lang="ru-RU" sz="1800" b="1"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r>
            <a:br>
              <a:rPr lang="ru-RU" sz="1800" b="1"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br>
            <a:r>
              <a:rPr lang="ru-RU" sz="2700" b="1"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Важно понимать причины и истоки детских ссор </a:t>
            </a:r>
            <a:r>
              <a:rPr lang="ru-RU" sz="1800" dirty="0">
                <a:effectLst/>
                <a:latin typeface="Calibri" panose="020F0502020204030204" pitchFamily="34" charset="0"/>
                <a:ea typeface="Times New Roman" panose="02020603050405020304" pitchFamily="18" charset="0"/>
                <a:cs typeface="Times New Roman" panose="02020603050405020304" pitchFamily="18" charset="0"/>
              </a:rPr>
              <a:t/>
            </a:r>
            <a:br>
              <a:rPr lang="ru-RU" sz="1800" dirty="0">
                <a:effectLst/>
                <a:latin typeface="Calibri" panose="020F0502020204030204" pitchFamily="34" charset="0"/>
                <a:ea typeface="Times New Roman" panose="02020603050405020304" pitchFamily="18" charset="0"/>
                <a:cs typeface="Times New Roman" panose="02020603050405020304" pitchFamily="18" charset="0"/>
              </a:rPr>
            </a:br>
            <a:endParaRPr lang="ru-RU" dirty="0"/>
          </a:p>
        </p:txBody>
      </p:sp>
      <p:sp>
        <p:nvSpPr>
          <p:cNvPr id="3" name="Объект 2">
            <a:extLst>
              <a:ext uri="{FF2B5EF4-FFF2-40B4-BE49-F238E27FC236}">
                <a16:creationId xmlns:a16="http://schemas.microsoft.com/office/drawing/2014/main" xmlns="" id="{22B139F6-7EB7-434F-91C9-1E459560DC20}"/>
              </a:ext>
            </a:extLst>
          </p:cNvPr>
          <p:cNvSpPr>
            <a:spLocks noGrp="1"/>
          </p:cNvSpPr>
          <p:nvPr>
            <p:ph idx="1"/>
          </p:nvPr>
        </p:nvSpPr>
        <p:spPr>
          <a:xfrm>
            <a:off x="628650" y="1690689"/>
            <a:ext cx="7886700" cy="4486274"/>
          </a:xfrm>
        </p:spPr>
        <p:txBody>
          <a:bodyPr/>
          <a:lstStyle/>
          <a:p>
            <a:pPr algn="ct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Очень часто конфликты возникают из-за нежелания совместно играть, когда один игрок отказывается потакать другому. Становясь старше, дошколята спорят из-за правил игры, ее сюжета и «обязанностей» своих персонажей.</a:t>
            </a:r>
            <a:endParaRPr lang="ru-RU" sz="1800" dirty="0">
              <a:effectLst/>
              <a:latin typeface="Calibri" panose="020F0502020204030204" pitchFamily="34" charset="0"/>
              <a:ea typeface="Times New Roman" panose="02020603050405020304" pitchFamily="18" charset="0"/>
              <a:cs typeface="Times New Roman" panose="02020603050405020304" pitchFamily="18" charset="0"/>
            </a:endParaRPr>
          </a:p>
          <a:p>
            <a:pPr algn="ctr"/>
            <a:r>
              <a:rPr lang="ru-RU" sz="1800" dirty="0">
                <a:effectLst/>
                <a:latin typeface="Times New Roman" panose="02020603050405020304" pitchFamily="18" charset="0"/>
                <a:ea typeface="Times New Roman" panose="02020603050405020304" pitchFamily="18" charset="0"/>
              </a:rPr>
              <a:t>Ребята до 5-6 лет еще не осмысливают свои эмоции и желания, поэтому они так небрежно относятся к пожеланиям и предпочтениям окружающих. Дошколята не умеют ставить себя на место другого, не могут представить себе его переживания. Именно поэтому ребенок всегда до последнего будет отстаивать свое мнение, будет говорить, вместо того, чтобы послушать собеседника.</a:t>
            </a:r>
            <a:endParaRPr lang="ru-RU" dirty="0"/>
          </a:p>
        </p:txBody>
      </p:sp>
    </p:spTree>
    <p:extLst>
      <p:ext uri="{BB962C8B-B14F-4D97-AF65-F5344CB8AC3E}">
        <p14:creationId xmlns:p14="http://schemas.microsoft.com/office/powerpoint/2010/main" xmlns="" val="41919772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5A58F11A-1486-4833-8126-49985E1A8D6B}"/>
              </a:ext>
            </a:extLst>
          </p:cNvPr>
          <p:cNvSpPr>
            <a:spLocks noGrp="1"/>
          </p:cNvSpPr>
          <p:nvPr>
            <p:ph type="title"/>
          </p:nvPr>
        </p:nvSpPr>
        <p:spPr/>
        <p:txBody>
          <a:bodyPr>
            <a:normAutofit fontScale="90000"/>
          </a:bodyPr>
          <a:lstStyle/>
          <a:p>
            <a:pPr algn="ctr"/>
            <a:r>
              <a:rPr lang="ru-RU" sz="1800" b="1" dirty="0">
                <a:effectLst/>
                <a:latin typeface="Times New Roman" panose="02020603050405020304" pitchFamily="18" charset="0"/>
                <a:ea typeface="Times New Roman" panose="02020603050405020304" pitchFamily="18" charset="0"/>
                <a:cs typeface="Times New Roman" panose="02020603050405020304" pitchFamily="18" charset="0"/>
              </a:rPr>
              <a:t/>
            </a:r>
            <a:br>
              <a:rPr lang="ru-RU" sz="1800" b="1" dirty="0">
                <a:effectLst/>
                <a:latin typeface="Times New Roman" panose="02020603050405020304" pitchFamily="18" charset="0"/>
                <a:ea typeface="Times New Roman" panose="02020603050405020304" pitchFamily="18" charset="0"/>
                <a:cs typeface="Times New Roman" panose="02020603050405020304" pitchFamily="18" charset="0"/>
              </a:rPr>
            </a:br>
            <a:r>
              <a:rPr lang="ru-RU" sz="1800" b="1" dirty="0">
                <a:effectLst/>
                <a:latin typeface="Times New Roman" panose="02020603050405020304" pitchFamily="18" charset="0"/>
                <a:ea typeface="Times New Roman" panose="02020603050405020304" pitchFamily="18" charset="0"/>
                <a:cs typeface="Times New Roman" panose="02020603050405020304" pitchFamily="18" charset="0"/>
              </a:rPr>
              <a:t/>
            </a:r>
            <a:br>
              <a:rPr lang="ru-RU" sz="1800" b="1" dirty="0">
                <a:effectLst/>
                <a:latin typeface="Times New Roman" panose="02020603050405020304" pitchFamily="18" charset="0"/>
                <a:ea typeface="Times New Roman" panose="02020603050405020304" pitchFamily="18" charset="0"/>
                <a:cs typeface="Times New Roman" panose="02020603050405020304" pitchFamily="18" charset="0"/>
              </a:rPr>
            </a:br>
            <a:r>
              <a:rPr lang="ru-RU" sz="1800" b="1" dirty="0">
                <a:effectLst/>
                <a:latin typeface="Times New Roman" panose="02020603050405020304" pitchFamily="18" charset="0"/>
                <a:ea typeface="Times New Roman" panose="02020603050405020304" pitchFamily="18" charset="0"/>
                <a:cs typeface="Times New Roman" panose="02020603050405020304" pitchFamily="18" charset="0"/>
              </a:rPr>
              <a:t/>
            </a:r>
            <a:br>
              <a:rPr lang="ru-RU" sz="1800" b="1" dirty="0">
                <a:effectLst/>
                <a:latin typeface="Times New Roman" panose="02020603050405020304" pitchFamily="18" charset="0"/>
                <a:ea typeface="Times New Roman" panose="02020603050405020304" pitchFamily="18" charset="0"/>
                <a:cs typeface="Times New Roman" panose="02020603050405020304" pitchFamily="18" charset="0"/>
              </a:rPr>
            </a:br>
            <a:r>
              <a:rPr lang="ru-RU" sz="2700" b="1" dirty="0">
                <a:effectLst/>
                <a:latin typeface="Times New Roman" panose="02020603050405020304" pitchFamily="18" charset="0"/>
                <a:ea typeface="Times New Roman" panose="02020603050405020304" pitchFamily="18" charset="0"/>
                <a:cs typeface="Times New Roman" panose="02020603050405020304" pitchFamily="18" charset="0"/>
              </a:rPr>
              <a:t>Как нельзя реагировать на детский конфликт?</a:t>
            </a:r>
            <a:r>
              <a:rPr lang="ru-RU" sz="2700" dirty="0">
                <a:effectLst/>
                <a:latin typeface="Calibri" panose="020F0502020204030204" pitchFamily="34" charset="0"/>
                <a:ea typeface="Times New Roman" panose="02020603050405020304" pitchFamily="18" charset="0"/>
                <a:cs typeface="Times New Roman" panose="02020603050405020304" pitchFamily="18" charset="0"/>
              </a:rPr>
              <a:t/>
            </a:r>
            <a:br>
              <a:rPr lang="ru-RU" sz="2700" dirty="0">
                <a:effectLst/>
                <a:latin typeface="Calibri" panose="020F0502020204030204" pitchFamily="34" charset="0"/>
                <a:ea typeface="Times New Roman" panose="02020603050405020304" pitchFamily="18" charset="0"/>
                <a:cs typeface="Times New Roman" panose="02020603050405020304" pitchFamily="18" charset="0"/>
              </a:rPr>
            </a:br>
            <a:endParaRPr lang="ru-RU" sz="2700" dirty="0"/>
          </a:p>
        </p:txBody>
      </p:sp>
      <p:sp>
        <p:nvSpPr>
          <p:cNvPr id="3" name="Объект 2">
            <a:extLst>
              <a:ext uri="{FF2B5EF4-FFF2-40B4-BE49-F238E27FC236}">
                <a16:creationId xmlns:a16="http://schemas.microsoft.com/office/drawing/2014/main" xmlns="" id="{26A13D0D-449D-4247-A41F-46EB0841426A}"/>
              </a:ext>
            </a:extLst>
          </p:cNvPr>
          <p:cNvSpPr>
            <a:spLocks noGrp="1"/>
          </p:cNvSpPr>
          <p:nvPr>
            <p:ph idx="1"/>
          </p:nvPr>
        </p:nvSpPr>
        <p:spPr>
          <a:xfrm>
            <a:off x="628650" y="1690689"/>
            <a:ext cx="7886700" cy="4486274"/>
          </a:xfrm>
        </p:spPr>
        <p:txBody>
          <a:bodyPr/>
          <a:lstStyle/>
          <a:p>
            <a:pPr algn="ctr"/>
            <a:r>
              <a:rPr lang="ru-RU" sz="1800" b="1" dirty="0">
                <a:effectLst/>
                <a:ea typeface="Times New Roman" panose="02020603050405020304" pitchFamily="18" charset="0"/>
              </a:rPr>
              <a:t>Невмешательство</a:t>
            </a:r>
          </a:p>
          <a:p>
            <a:pPr algn="ctr"/>
            <a:r>
              <a:rPr lang="ru-RU" sz="1800" b="1" dirty="0">
                <a:effectLst/>
                <a:ea typeface="Times New Roman" panose="02020603050405020304" pitchFamily="18" charset="0"/>
              </a:rPr>
              <a:t>Избегание</a:t>
            </a:r>
            <a:r>
              <a:rPr lang="ru-RU" sz="1800" dirty="0">
                <a:effectLst/>
                <a:latin typeface="Times New Roman" panose="02020603050405020304" pitchFamily="18" charset="0"/>
                <a:ea typeface="Times New Roman" panose="02020603050405020304" pitchFamily="18" charset="0"/>
              </a:rPr>
              <a:t> </a:t>
            </a:r>
            <a:endParaRPr lang="ru-RU" sz="1800" b="1" dirty="0">
              <a:latin typeface="Times New Roman" panose="02020603050405020304" pitchFamily="18" charset="0"/>
              <a:ea typeface="Times New Roman" panose="02020603050405020304" pitchFamily="18" charset="0"/>
            </a:endParaRPr>
          </a:p>
          <a:p>
            <a:pPr algn="ctr"/>
            <a:r>
              <a:rPr lang="ru-RU" sz="1800" b="1" dirty="0">
                <a:effectLst/>
                <a:ea typeface="Times New Roman" panose="02020603050405020304" pitchFamily="18" charset="0"/>
              </a:rPr>
              <a:t>Активная конфронтация</a:t>
            </a:r>
            <a:r>
              <a:rPr lang="ru-RU" sz="1800" dirty="0">
                <a:effectLst/>
                <a:latin typeface="Times New Roman" panose="02020603050405020304" pitchFamily="18" charset="0"/>
                <a:ea typeface="Times New Roman" panose="02020603050405020304" pitchFamily="18" charset="0"/>
              </a:rPr>
              <a:t> </a:t>
            </a:r>
            <a:endParaRPr lang="ru-RU" sz="1800" b="1" dirty="0">
              <a:effectLst/>
              <a:latin typeface="Times New Roman" panose="02020603050405020304" pitchFamily="18" charset="0"/>
              <a:ea typeface="Times New Roman" panose="02020603050405020304" pitchFamily="18" charset="0"/>
            </a:endParaRPr>
          </a:p>
          <a:p>
            <a:pPr algn="ctr"/>
            <a:r>
              <a:rPr lang="ru-RU" sz="1800" b="1" dirty="0">
                <a:effectLst/>
                <a:ea typeface="Times New Roman" panose="02020603050405020304" pitchFamily="18" charset="0"/>
              </a:rPr>
              <a:t>Необъективное отношение к собственному ребенку </a:t>
            </a:r>
            <a:endParaRPr lang="ru-RU" sz="1800" b="1" dirty="0">
              <a:latin typeface="Times New Roman" panose="02020603050405020304" pitchFamily="18" charset="0"/>
              <a:ea typeface="Times New Roman" panose="02020603050405020304" pitchFamily="18" charset="0"/>
            </a:endParaRPr>
          </a:p>
          <a:p>
            <a:pPr algn="ctr"/>
            <a:r>
              <a:rPr lang="ru-RU" sz="1800" b="1" dirty="0">
                <a:effectLst/>
                <a:ea typeface="Times New Roman" panose="02020603050405020304" pitchFamily="18" charset="0"/>
              </a:rPr>
              <a:t>Запрет на общение с обидчиком</a:t>
            </a:r>
            <a:r>
              <a:rPr lang="ru-RU" sz="1800" dirty="0">
                <a:effectLst/>
                <a:latin typeface="Times New Roman" panose="02020603050405020304" pitchFamily="18" charset="0"/>
                <a:ea typeface="Times New Roman" panose="02020603050405020304" pitchFamily="18" charset="0"/>
              </a:rPr>
              <a:t> </a:t>
            </a:r>
            <a:endParaRPr lang="ru-RU" sz="1800" b="1" dirty="0">
              <a:effectLst/>
              <a:latin typeface="Times New Roman" panose="02020603050405020304" pitchFamily="18" charset="0"/>
              <a:ea typeface="Times New Roman" panose="02020603050405020304" pitchFamily="18" charset="0"/>
            </a:endParaRPr>
          </a:p>
          <a:p>
            <a:pPr algn="ctr"/>
            <a:r>
              <a:rPr lang="ru-RU" sz="1800" b="1" dirty="0">
                <a:effectLst/>
                <a:ea typeface="Times New Roman" panose="02020603050405020304" pitchFamily="18" charset="0"/>
              </a:rPr>
              <a:t>Публичное наказание провинившегося малыша</a:t>
            </a:r>
            <a:r>
              <a:rPr lang="ru-RU" sz="1800" dirty="0">
                <a:effectLst/>
                <a:latin typeface="Times New Roman" panose="02020603050405020304" pitchFamily="18" charset="0"/>
                <a:ea typeface="Times New Roman" panose="02020603050405020304" pitchFamily="18" charset="0"/>
              </a:rPr>
              <a:t> </a:t>
            </a:r>
            <a:endParaRPr lang="ru-RU" sz="1800" b="1" dirty="0">
              <a:latin typeface="Times New Roman" panose="02020603050405020304" pitchFamily="18" charset="0"/>
              <a:ea typeface="Times New Roman" panose="02020603050405020304" pitchFamily="18" charset="0"/>
            </a:endParaRPr>
          </a:p>
          <a:p>
            <a:endParaRPr lang="ru-RU" dirty="0"/>
          </a:p>
        </p:txBody>
      </p:sp>
    </p:spTree>
    <p:extLst>
      <p:ext uri="{BB962C8B-B14F-4D97-AF65-F5344CB8AC3E}">
        <p14:creationId xmlns:p14="http://schemas.microsoft.com/office/powerpoint/2010/main" xmlns="" val="28130417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E552C849-4B7D-4BB8-93BE-7BCBE55665DC}"/>
              </a:ext>
            </a:extLst>
          </p:cNvPr>
          <p:cNvSpPr>
            <a:spLocks noGrp="1"/>
          </p:cNvSpPr>
          <p:nvPr>
            <p:ph type="title"/>
          </p:nvPr>
        </p:nvSpPr>
        <p:spPr>
          <a:xfrm>
            <a:off x="683568" y="365126"/>
            <a:ext cx="7831782" cy="1325563"/>
          </a:xfrm>
        </p:spPr>
        <p:txBody>
          <a:bodyPr/>
          <a:lstStyle/>
          <a:p>
            <a:pPr algn="ctr"/>
            <a:r>
              <a:rPr lang="ru-RU" sz="2400" b="1" dirty="0">
                <a:solidFill>
                  <a:srgbClr val="0D0D0D"/>
                </a:solidFill>
                <a:effectLst/>
                <a:latin typeface="Times New Roman" panose="02020603050405020304" pitchFamily="18" charset="0"/>
                <a:ea typeface="Times New Roman" panose="02020603050405020304" pitchFamily="18" charset="0"/>
              </a:rPr>
              <a:t>Как правильно разрешать конфликты детей</a:t>
            </a:r>
            <a:r>
              <a:rPr lang="ru-RU" sz="1800" b="1" dirty="0">
                <a:solidFill>
                  <a:srgbClr val="0D0D0D"/>
                </a:solidFill>
                <a:effectLst/>
                <a:latin typeface="Times New Roman" panose="02020603050405020304" pitchFamily="18" charset="0"/>
                <a:ea typeface="Times New Roman" panose="02020603050405020304" pitchFamily="18" charset="0"/>
              </a:rPr>
              <a:t>?</a:t>
            </a:r>
            <a:endParaRPr lang="ru-RU" dirty="0"/>
          </a:p>
        </p:txBody>
      </p:sp>
      <p:sp>
        <p:nvSpPr>
          <p:cNvPr id="3" name="Объект 2">
            <a:extLst>
              <a:ext uri="{FF2B5EF4-FFF2-40B4-BE49-F238E27FC236}">
                <a16:creationId xmlns:a16="http://schemas.microsoft.com/office/drawing/2014/main" xmlns="" id="{B78A1C7A-3FDC-400D-A8B2-B1D144ED046A}"/>
              </a:ext>
            </a:extLst>
          </p:cNvPr>
          <p:cNvSpPr>
            <a:spLocks noGrp="1"/>
          </p:cNvSpPr>
          <p:nvPr>
            <p:ph idx="1"/>
          </p:nvPr>
        </p:nvSpPr>
        <p:spPr>
          <a:xfrm>
            <a:off x="628650" y="1412776"/>
            <a:ext cx="7886700" cy="4764187"/>
          </a:xfrm>
        </p:spPr>
        <p:txBody>
          <a:bodyPr>
            <a:normAutofit/>
          </a:bodyPr>
          <a:lstStyle/>
          <a:p>
            <a:pPr algn="ct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Нужно задать спорщикам несколько вопросов, которые заставят их задуматься:</a:t>
            </a:r>
            <a:endParaRPr lang="ru-RU" sz="1800" dirty="0">
              <a:effectLst/>
              <a:latin typeface="Calibri" panose="020F0502020204030204" pitchFamily="34" charset="0"/>
              <a:ea typeface="Times New Roman" panose="02020603050405020304" pitchFamily="18" charset="0"/>
              <a:cs typeface="Times New Roman" panose="02020603050405020304" pitchFamily="18" charset="0"/>
            </a:endParaRPr>
          </a:p>
          <a:p>
            <a:pPr algn="ct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Из-за чего произошел спор?</a:t>
            </a:r>
            <a:endParaRPr lang="ru-RU" sz="1800" dirty="0">
              <a:effectLst/>
              <a:latin typeface="Calibri" panose="020F0502020204030204" pitchFamily="34" charset="0"/>
              <a:ea typeface="Times New Roman" panose="02020603050405020304" pitchFamily="18" charset="0"/>
              <a:cs typeface="Times New Roman" panose="02020603050405020304" pitchFamily="18" charset="0"/>
            </a:endParaRPr>
          </a:p>
          <a:p>
            <a:pPr algn="ct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Вы пытались разрешить конфликт между собой?</a:t>
            </a:r>
            <a:endParaRPr lang="ru-RU" sz="1800" dirty="0">
              <a:effectLst/>
              <a:latin typeface="Calibri" panose="020F0502020204030204" pitchFamily="34" charset="0"/>
              <a:ea typeface="Times New Roman" panose="02020603050405020304" pitchFamily="18" charset="0"/>
              <a:cs typeface="Times New Roman" panose="02020603050405020304" pitchFamily="18" charset="0"/>
            </a:endParaRPr>
          </a:p>
          <a:p>
            <a:pPr algn="ct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Как можно было избежать ссоры?</a:t>
            </a:r>
            <a:endParaRPr lang="ru-RU" sz="1800" dirty="0">
              <a:effectLst/>
              <a:latin typeface="Calibri" panose="020F0502020204030204" pitchFamily="34" charset="0"/>
              <a:ea typeface="Times New Roman" panose="02020603050405020304" pitchFamily="18" charset="0"/>
              <a:cs typeface="Times New Roman" panose="02020603050405020304" pitchFamily="18" charset="0"/>
            </a:endParaRPr>
          </a:p>
          <a:p>
            <a:pPr algn="ct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Что должен был сделать каждый из вас, чтобы получить желаемое не обижая друга?</a:t>
            </a:r>
            <a:endParaRPr lang="ru-RU" sz="1800" dirty="0">
              <a:effectLst/>
              <a:latin typeface="Calibri" panose="020F0502020204030204" pitchFamily="34" charset="0"/>
              <a:ea typeface="Times New Roman" panose="02020603050405020304" pitchFamily="18" charset="0"/>
              <a:cs typeface="Times New Roman" panose="02020603050405020304" pitchFamily="18" charset="0"/>
            </a:endParaRPr>
          </a:p>
          <a:p>
            <a:pPr algn="ct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Как вы будете вести себя в следующий раз в подобной ситуации?</a:t>
            </a:r>
            <a:endParaRPr lang="ru-RU" sz="1800" dirty="0">
              <a:effectLst/>
              <a:latin typeface="Calibri" panose="020F0502020204030204" pitchFamily="34" charset="0"/>
              <a:ea typeface="Times New Roman" panose="02020603050405020304" pitchFamily="18" charset="0"/>
              <a:cs typeface="Times New Roman" panose="02020603050405020304" pitchFamily="18" charset="0"/>
            </a:endParaRPr>
          </a:p>
          <a:p>
            <a:pPr algn="ct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Важно учить детей правильно знакомиться, мирно играть и сосуществовать со сверстниками на примере сказок, мультфильмов, сюжетных игр. Чем раньше вы научите ребенка отстаивать свою позицию в споре, не оскорбляя и не обижая партнера, тем увереннее будет себя чувствовать ваш малыш.</a:t>
            </a:r>
            <a:endParaRPr lang="ru-RU" sz="1800" dirty="0">
              <a:effectLst/>
              <a:latin typeface="Calibri" panose="020F0502020204030204" pitchFamily="34" charset="0"/>
              <a:ea typeface="Times New Roman" panose="02020603050405020304" pitchFamily="18" charset="0"/>
              <a:cs typeface="Times New Roman" panose="02020603050405020304" pitchFamily="18" charset="0"/>
            </a:endParaRPr>
          </a:p>
          <a:p>
            <a:pPr algn="ctr"/>
            <a:r>
              <a:rPr lang="ru-RU" sz="1800" spc="-300" dirty="0">
                <a:solidFill>
                  <a:srgbClr val="3E4146"/>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RU" sz="1800" dirty="0">
              <a:effectLst/>
              <a:latin typeface="Calibri" panose="020F0502020204030204" pitchFamily="34" charset="0"/>
              <a:ea typeface="Times New Roman" panose="02020603050405020304" pitchFamily="18" charset="0"/>
              <a:cs typeface="Times New Roman" panose="02020603050405020304" pitchFamily="18" charset="0"/>
            </a:endParaRPr>
          </a:p>
          <a:p>
            <a:pPr algn="ct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RU" sz="1800" dirty="0">
              <a:effectLst/>
              <a:latin typeface="Calibri" panose="020F0502020204030204" pitchFamily="34" charset="0"/>
              <a:ea typeface="Times New Roman" panose="02020603050405020304" pitchFamily="18" charset="0"/>
              <a:cs typeface="Times New Roman" panose="02020603050405020304" pitchFamily="18" charset="0"/>
            </a:endParaRPr>
          </a:p>
          <a:p>
            <a:endParaRPr lang="ru-RU" dirty="0"/>
          </a:p>
        </p:txBody>
      </p:sp>
    </p:spTree>
    <p:extLst>
      <p:ext uri="{BB962C8B-B14F-4D97-AF65-F5344CB8AC3E}">
        <p14:creationId xmlns:p14="http://schemas.microsoft.com/office/powerpoint/2010/main" xmlns="" val="24690800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17830" y="2636912"/>
            <a:ext cx="7108339" cy="1325563"/>
          </a:xfrm>
        </p:spPr>
        <p:txBody>
          <a:bodyPr>
            <a:normAutofit fontScale="90000"/>
          </a:bodyPr>
          <a:lstStyle/>
          <a:p>
            <a:r>
              <a:rPr lang="ru-RU" sz="5400" dirty="0">
                <a:latin typeface="Times New Roman" panose="02020603050405020304" pitchFamily="18" charset="0"/>
                <a:cs typeface="Times New Roman" panose="02020603050405020304" pitchFamily="18" charset="0"/>
              </a:rPr>
              <a:t>Спасибо за внимание!!!</a:t>
            </a:r>
            <a:endParaRPr lang="ru-RU" sz="4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9126526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11188" y="852117"/>
            <a:ext cx="7845425" cy="1383083"/>
          </a:xfrm>
        </p:spPr>
        <p:txBody>
          <a:bodyPr>
            <a:normAutofit/>
          </a:bodyPr>
          <a:lstStyle/>
          <a:p>
            <a:r>
              <a:rPr lang="ru-RU" sz="4000" dirty="0">
                <a:latin typeface="Times New Roman" pitchFamily="18" charset="0"/>
                <a:cs typeface="Times New Roman" pitchFamily="18" charset="0"/>
              </a:rPr>
              <a:t>Психологический  комфорт </a:t>
            </a:r>
          </a:p>
        </p:txBody>
      </p:sp>
      <p:sp>
        <p:nvSpPr>
          <p:cNvPr id="3" name="Подзаголовок 2"/>
          <p:cNvSpPr>
            <a:spLocks noGrp="1"/>
          </p:cNvSpPr>
          <p:nvPr>
            <p:ph type="subTitle" idx="1"/>
          </p:nvPr>
        </p:nvSpPr>
        <p:spPr>
          <a:xfrm>
            <a:off x="732423" y="2494625"/>
            <a:ext cx="7800390" cy="3742663"/>
          </a:xfrm>
        </p:spPr>
        <p:txBody>
          <a:bodyPr vert="horz" lIns="91440" tIns="45720" rIns="91440" bIns="45720" rtlCol="0" anchor="t">
            <a:normAutofit lnSpcReduction="10000"/>
          </a:bodyPr>
          <a:lstStyle/>
          <a:p>
            <a:r>
              <a:rPr lang="ru-RU" dirty="0">
                <a:solidFill>
                  <a:schemeClr val="tx1"/>
                </a:solidFill>
                <a:latin typeface="Times New Roman" panose="02020603050405020304" pitchFamily="18" charset="0"/>
                <a:cs typeface="Times New Roman" panose="02020603050405020304" pitchFamily="18" charset="0"/>
              </a:rPr>
              <a:t>Комфорт - заимствовано из английского языка, где </a:t>
            </a:r>
            <a:r>
              <a:rPr lang="ru-RU" dirty="0" err="1">
                <a:solidFill>
                  <a:schemeClr val="tx1"/>
                </a:solidFill>
                <a:latin typeface="Times New Roman" panose="02020603050405020304" pitchFamily="18" charset="0"/>
                <a:cs typeface="Times New Roman" panose="02020603050405020304" pitchFamily="18" charset="0"/>
              </a:rPr>
              <a:t>comfort</a:t>
            </a:r>
            <a:r>
              <a:rPr lang="ru-RU" dirty="0">
                <a:solidFill>
                  <a:schemeClr val="tx1"/>
                </a:solidFill>
                <a:latin typeface="Times New Roman" panose="02020603050405020304" pitchFamily="18" charset="0"/>
                <a:cs typeface="Times New Roman" panose="02020603050405020304" pitchFamily="18" charset="0"/>
              </a:rPr>
              <a:t> «поддержка, укрепление» («Этимологический словарь», Н. М. </a:t>
            </a:r>
            <a:r>
              <a:rPr lang="ru-RU" dirty="0" err="1">
                <a:solidFill>
                  <a:schemeClr val="tx1"/>
                </a:solidFill>
                <a:latin typeface="Times New Roman" panose="02020603050405020304" pitchFamily="18" charset="0"/>
                <a:cs typeface="Times New Roman" panose="02020603050405020304" pitchFamily="18" charset="0"/>
              </a:rPr>
              <a:t>Шанский</a:t>
            </a:r>
            <a:r>
              <a:rPr lang="ru-RU" dirty="0">
                <a:solidFill>
                  <a:schemeClr val="tx1"/>
                </a:solidFill>
                <a:latin typeface="Times New Roman" panose="02020603050405020304" pitchFamily="18" charset="0"/>
                <a:cs typeface="Times New Roman" panose="02020603050405020304" pitchFamily="18" charset="0"/>
              </a:rPr>
              <a:t>)</a:t>
            </a:r>
          </a:p>
          <a:p>
            <a:r>
              <a:rPr lang="ru-RU" dirty="0">
                <a:solidFill>
                  <a:schemeClr val="tx1"/>
                </a:solidFill>
                <a:latin typeface="Times New Roman" panose="02020603050405020304" pitchFamily="18" charset="0"/>
                <a:cs typeface="Times New Roman" panose="02020603050405020304" pitchFamily="18" charset="0"/>
              </a:rPr>
              <a:t>  Комфорт - условия жизни, пребывания, обстановка, обеспечивающие удобство, спокойствие и уют. («Толковый словарь русского языка», </a:t>
            </a:r>
          </a:p>
          <a:p>
            <a:r>
              <a:rPr lang="ru-RU" dirty="0">
                <a:solidFill>
                  <a:schemeClr val="tx1"/>
                </a:solidFill>
                <a:latin typeface="Times New Roman" panose="02020603050405020304" pitchFamily="18" charset="0"/>
                <a:cs typeface="Times New Roman" panose="02020603050405020304" pitchFamily="18" charset="0"/>
              </a:rPr>
              <a:t>    С. И. Ожегов).</a:t>
            </a:r>
          </a:p>
          <a:p>
            <a:r>
              <a:rPr lang="ru-RU" dirty="0">
                <a:solidFill>
                  <a:schemeClr val="tx1"/>
                </a:solidFill>
                <a:latin typeface="Times New Roman" panose="02020603050405020304" pitchFamily="18" charset="0"/>
                <a:cs typeface="Times New Roman" panose="02020603050405020304" pitchFamily="18" charset="0"/>
              </a:rPr>
              <a:t>  Психологический комфорт - условия жизни, при которых ребенок чувствует себя спокойно, нет необходимости защищаться.</a:t>
            </a:r>
          </a:p>
          <a:p>
            <a:endParaRPr lang="ru-RU" dirty="0"/>
          </a:p>
        </p:txBody>
      </p:sp>
    </p:spTree>
    <p:extLst>
      <p:ext uri="{BB962C8B-B14F-4D97-AF65-F5344CB8AC3E}">
        <p14:creationId xmlns:p14="http://schemas.microsoft.com/office/powerpoint/2010/main" xmlns="" val="34855401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971600" y="2132856"/>
            <a:ext cx="6400800" cy="816496"/>
          </a:xfrm>
        </p:spPr>
        <p:txBody>
          <a:bodyPr>
            <a:noAutofit/>
          </a:bodyPr>
          <a:lstStyle/>
          <a:p>
            <a:r>
              <a:rPr lang="ru-RU" sz="2800" dirty="0">
                <a:solidFill>
                  <a:schemeClr val="tx1"/>
                </a:solidFill>
                <a:latin typeface="Times New Roman" panose="02020603050405020304" pitchFamily="18" charset="0"/>
                <a:cs typeface="Times New Roman" panose="02020603050405020304" pitchFamily="18" charset="0"/>
              </a:rPr>
              <a:t>Психологическое здоровье включает способность адекватно реагировать на внешние и внутренние раздражители, общий душевный комфорт, адекватное поведение и умение управлять своими эмоциями.</a:t>
            </a:r>
          </a:p>
        </p:txBody>
      </p:sp>
    </p:spTree>
    <p:extLst>
      <p:ext uri="{BB962C8B-B14F-4D97-AF65-F5344CB8AC3E}">
        <p14:creationId xmlns:p14="http://schemas.microsoft.com/office/powerpoint/2010/main" xmlns="" val="26261480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49920" y="1198563"/>
            <a:ext cx="7428868" cy="1216025"/>
          </a:xfrm>
        </p:spPr>
        <p:txBody>
          <a:bodyPr>
            <a:noAutofit/>
          </a:bodyPr>
          <a:lstStyle/>
          <a:p>
            <a:pPr algn="ctr"/>
            <a:r>
              <a:rPr lang="ru-RU" sz="2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Что делать, чтобы ребенок чувствовал себя психологически комфортно?</a:t>
            </a:r>
            <a:r>
              <a:rPr lang="ru-RU" sz="2800" dirty="0">
                <a:effectLst/>
                <a:latin typeface="Times New Roman" panose="02020603050405020304" pitchFamily="18" charset="0"/>
                <a:ea typeface="Times New Roman" panose="02020603050405020304" pitchFamily="18" charset="0"/>
                <a:cs typeface="Times New Roman" panose="02020603050405020304" pitchFamily="18" charset="0"/>
              </a:rPr>
              <a:t/>
            </a:r>
            <a:br>
              <a:rPr lang="ru-RU" sz="2800" dirty="0">
                <a:effectLst/>
                <a:latin typeface="Times New Roman" panose="02020603050405020304" pitchFamily="18" charset="0"/>
                <a:ea typeface="Times New Roman" panose="02020603050405020304" pitchFamily="18" charset="0"/>
                <a:cs typeface="Times New Roman" panose="02020603050405020304" pitchFamily="18" charset="0"/>
              </a:rPr>
            </a:br>
            <a:endParaRPr lang="ru-RU" sz="2800"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628650" y="2060848"/>
            <a:ext cx="7886700" cy="4147865"/>
          </a:xfrm>
        </p:spPr>
        <p:txBody>
          <a:bodyPr vert="horz" lIns="91440" tIns="45720" rIns="91440" bIns="45720" rtlCol="0" anchor="t">
            <a:normAutofit lnSpcReduction="10000"/>
          </a:bodyPr>
          <a:lstStyle/>
          <a:p>
            <a:pPr algn="ctr"/>
            <a:r>
              <a:rPr lang="ru-RU" sz="1800" b="1" dirty="0">
                <a:solidFill>
                  <a:srgbClr val="000000"/>
                </a:solidFill>
                <a:effectLst/>
                <a:latin typeface="Times New Roman" panose="02020603050405020304" pitchFamily="18" charset="0"/>
                <a:ea typeface="Times New Roman" panose="02020603050405020304" pitchFamily="18" charset="0"/>
              </a:rPr>
              <a:t>«Меньше запретов, больше правил»</a:t>
            </a:r>
          </a:p>
          <a:p>
            <a:pPr algn="ctr"/>
            <a:r>
              <a:rPr lang="ru-RU" sz="1800" dirty="0">
                <a:solidFill>
                  <a:srgbClr val="000000"/>
                </a:solidFill>
                <a:effectLst/>
                <a:latin typeface="Times New Roman" panose="02020603050405020304" pitchFamily="18" charset="0"/>
                <a:ea typeface="Times New Roman" panose="02020603050405020304" pitchFamily="18" charset="0"/>
              </a:rPr>
              <a:t>«</a:t>
            </a:r>
            <a:r>
              <a:rPr lang="ru-RU" sz="1800" b="1" dirty="0">
                <a:solidFill>
                  <a:srgbClr val="000000"/>
                </a:solidFill>
                <a:effectLst/>
                <a:latin typeface="Times New Roman" panose="02020603050405020304" pitchFamily="18" charset="0"/>
                <a:ea typeface="Times New Roman" panose="02020603050405020304" pitchFamily="18" charset="0"/>
              </a:rPr>
              <a:t>Ласки мало не бывает»</a:t>
            </a:r>
            <a:endParaRPr lang="ru-RU" sz="1800" b="1" dirty="0">
              <a:solidFill>
                <a:srgbClr val="000000"/>
              </a:solidFill>
              <a:latin typeface="Times New Roman" panose="02020603050405020304" pitchFamily="18" charset="0"/>
              <a:ea typeface="Times New Roman" panose="02020603050405020304" pitchFamily="18" charset="0"/>
            </a:endParaRPr>
          </a:p>
          <a:p>
            <a:pPr algn="ctr"/>
            <a:r>
              <a:rPr lang="ru-RU" sz="1800" dirty="0">
                <a:solidFill>
                  <a:srgbClr val="000000"/>
                </a:solidFill>
                <a:effectLst/>
                <a:latin typeface="Times New Roman" panose="02020603050405020304" pitchFamily="18" charset="0"/>
                <a:ea typeface="Times New Roman" panose="02020603050405020304" pitchFamily="18" charset="0"/>
              </a:rPr>
              <a:t>«</a:t>
            </a:r>
            <a:r>
              <a:rPr lang="ru-RU" sz="1800" b="1" dirty="0">
                <a:solidFill>
                  <a:srgbClr val="000000"/>
                </a:solidFill>
                <a:effectLst/>
                <a:latin typeface="Times New Roman" panose="02020603050405020304" pitchFamily="18" charset="0"/>
                <a:ea typeface="Times New Roman" panose="02020603050405020304" pitchFamily="18" charset="0"/>
              </a:rPr>
              <a:t>Искренность превыше всего</a:t>
            </a:r>
            <a:r>
              <a:rPr lang="ru-RU" sz="1800" dirty="0">
                <a:solidFill>
                  <a:srgbClr val="000000"/>
                </a:solidFill>
                <a:effectLst/>
                <a:latin typeface="Times New Roman" panose="02020603050405020304" pitchFamily="18" charset="0"/>
                <a:ea typeface="Times New Roman" panose="02020603050405020304" pitchFamily="18" charset="0"/>
              </a:rPr>
              <a:t>»</a:t>
            </a:r>
            <a:endParaRPr lang="ru-RU" sz="1800" b="1" dirty="0">
              <a:solidFill>
                <a:srgbClr val="000000"/>
              </a:solidFill>
              <a:effectLst/>
              <a:latin typeface="Times New Roman" panose="02020603050405020304" pitchFamily="18" charset="0"/>
              <a:ea typeface="Times New Roman" panose="02020603050405020304" pitchFamily="18" charset="0"/>
            </a:endParaRPr>
          </a:p>
          <a:p>
            <a:pPr marL="342900" lvl="0" indent="-342900" algn="ctr">
              <a:lnSpc>
                <a:spcPct val="115000"/>
              </a:lnSpc>
              <a:spcAft>
                <a:spcPts val="1000"/>
              </a:spcAft>
              <a:buSzPts val="1000"/>
              <a:buFont typeface="Symbol" panose="05050102010706020507" pitchFamily="18" charset="2"/>
              <a:buChar char=""/>
              <a:tabLst>
                <a:tab pos="457200" algn="l"/>
              </a:tabLst>
            </a:pPr>
            <a:r>
              <a:rPr lang="ru-RU" sz="1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Воспринимайте вопросы и высказывания ребенка всерьез.</a:t>
            </a:r>
            <a:endParaRPr lang="ru-RU" sz="1800" b="1"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algn="ctr">
              <a:lnSpc>
                <a:spcPct val="115000"/>
              </a:lnSpc>
              <a:spcAft>
                <a:spcPts val="1000"/>
              </a:spcAft>
              <a:buSzPts val="1000"/>
              <a:buFont typeface="Symbol" panose="05050102010706020507" pitchFamily="18" charset="2"/>
              <a:buChar char=""/>
              <a:tabLst>
                <a:tab pos="457200" algn="l"/>
              </a:tabLst>
            </a:pPr>
            <a:r>
              <a:rPr lang="ru-RU" sz="1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Покажите ему, что его любят и принимают безусловно, т.е. таким, какой он есть, а не за успехи и достижения.</a:t>
            </a:r>
            <a:endParaRPr lang="ru-RU" sz="1800" b="1"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algn="ctr">
              <a:lnSpc>
                <a:spcPct val="115000"/>
              </a:lnSpc>
              <a:spcAft>
                <a:spcPts val="1000"/>
              </a:spcAft>
              <a:buSzPts val="1000"/>
              <a:buFont typeface="Symbol" panose="05050102010706020507" pitchFamily="18" charset="2"/>
              <a:buChar char=""/>
              <a:tabLst>
                <a:tab pos="457200" algn="l"/>
              </a:tabLst>
            </a:pPr>
            <a:r>
              <a:rPr lang="ru-RU" sz="1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Хвалите за конкретные успехи и поступки.</a:t>
            </a:r>
            <a:endParaRPr lang="ru-RU" sz="1800" b="1"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algn="ctr">
              <a:lnSpc>
                <a:spcPct val="115000"/>
              </a:lnSpc>
              <a:spcAft>
                <a:spcPts val="1000"/>
              </a:spcAft>
              <a:buSzPts val="1000"/>
              <a:buFont typeface="Symbol" panose="05050102010706020507" pitchFamily="18" charset="2"/>
              <a:buChar char=""/>
              <a:tabLst>
                <a:tab pos="457200" algn="l"/>
              </a:tabLst>
            </a:pPr>
            <a:r>
              <a:rPr lang="ru-RU" sz="1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Развивайте позитивное восприятие его способностей.</a:t>
            </a:r>
            <a:endParaRPr lang="ru-RU" sz="1800" b="1"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algn="ctr">
              <a:lnSpc>
                <a:spcPct val="115000"/>
              </a:lnSpc>
              <a:spcAft>
                <a:spcPts val="1000"/>
              </a:spcAft>
              <a:buSzPts val="1000"/>
              <a:buFont typeface="Symbol" panose="05050102010706020507" pitchFamily="18" charset="2"/>
              <a:buChar char=""/>
              <a:tabLst>
                <a:tab pos="457200" algn="l"/>
              </a:tabLst>
            </a:pPr>
            <a:r>
              <a:rPr lang="ru-RU" sz="1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Поощряйте в ребенке независимость от взрослых.</a:t>
            </a:r>
            <a:endParaRPr lang="ru-RU" sz="1800" b="1" dirty="0">
              <a:effectLst/>
              <a:latin typeface="Times New Roman" panose="02020603050405020304" pitchFamily="18" charset="0"/>
              <a:ea typeface="Times New Roman" panose="02020603050405020304" pitchFamily="18" charset="0"/>
              <a:cs typeface="Times New Roman" panose="02020603050405020304" pitchFamily="18" charset="0"/>
            </a:endParaRPr>
          </a:p>
          <a:p>
            <a:endParaRPr lang="ru-RU" dirty="0"/>
          </a:p>
        </p:txBody>
      </p:sp>
    </p:spTree>
    <p:extLst>
      <p:ext uri="{BB962C8B-B14F-4D97-AF65-F5344CB8AC3E}">
        <p14:creationId xmlns:p14="http://schemas.microsoft.com/office/powerpoint/2010/main" xmlns="" val="41288111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81025" y="666750"/>
            <a:ext cx="7355599" cy="2298700"/>
          </a:xfrm>
        </p:spPr>
        <p:txBody>
          <a:bodyPr>
            <a:noAutofit/>
          </a:bodyPr>
          <a:lstStyle/>
          <a:p>
            <a:pPr algn="ctr"/>
            <a:r>
              <a:rPr lang="ru-RU" sz="2400" b="1" dirty="0">
                <a:latin typeface="Times New Roman" pitchFamily="18" charset="0"/>
                <a:cs typeface="Times New Roman" pitchFamily="18" charset="0"/>
              </a:rPr>
              <a:t>Создание психологического комфорта в ДОУ для сохранения и укрепления психологического здоровья и развития личности ребенка</a:t>
            </a:r>
          </a:p>
        </p:txBody>
      </p:sp>
      <p:sp>
        <p:nvSpPr>
          <p:cNvPr id="3" name="Объект 2"/>
          <p:cNvSpPr>
            <a:spLocks noGrp="1"/>
          </p:cNvSpPr>
          <p:nvPr>
            <p:ph idx="1"/>
          </p:nvPr>
        </p:nvSpPr>
        <p:spPr>
          <a:xfrm>
            <a:off x="539750" y="2348881"/>
            <a:ext cx="8147050" cy="4029724"/>
          </a:xfrm>
        </p:spPr>
        <p:txBody>
          <a:bodyPr vert="horz" lIns="91440" tIns="45720" rIns="91440" bIns="45720" rtlCol="0" anchor="t">
            <a:normAutofit/>
          </a:bodyPr>
          <a:lstStyle/>
          <a:p>
            <a:pPr marL="0" indent="0" algn="ctr">
              <a:buNone/>
            </a:pPr>
            <a:r>
              <a:rPr lang="ru-RU" sz="2400" dirty="0">
                <a:latin typeface="Times New Roman" panose="02020603050405020304" pitchFamily="18" charset="0"/>
                <a:cs typeface="Times New Roman" panose="02020603050405020304" pitchFamily="18" charset="0"/>
              </a:rPr>
              <a:t>Благоприятный психологический микроклимат определяется:</a:t>
            </a:r>
          </a:p>
          <a:p>
            <a:pPr algn="ctr"/>
            <a:r>
              <a:rPr lang="ru-RU" sz="2400" dirty="0">
                <a:latin typeface="Times New Roman" panose="02020603050405020304" pitchFamily="18" charset="0"/>
                <a:cs typeface="Times New Roman" panose="02020603050405020304" pitchFamily="18" charset="0"/>
              </a:rPr>
              <a:t>Отношениями между воспитателем и детьми</a:t>
            </a:r>
          </a:p>
          <a:p>
            <a:pPr algn="ctr"/>
            <a:r>
              <a:rPr lang="ru-RU" sz="2400" dirty="0">
                <a:latin typeface="Times New Roman" panose="02020603050405020304" pitchFamily="18" charset="0"/>
                <a:cs typeface="Times New Roman" panose="02020603050405020304" pitchFamily="18" charset="0"/>
              </a:rPr>
              <a:t>Отношениями между самими детьми</a:t>
            </a:r>
          </a:p>
          <a:p>
            <a:pPr algn="ctr"/>
            <a:r>
              <a:rPr lang="ru-RU" sz="2400" dirty="0">
                <a:latin typeface="Times New Roman" panose="02020603050405020304" pitchFamily="18" charset="0"/>
                <a:cs typeface="Times New Roman" panose="02020603050405020304" pitchFamily="18" charset="0"/>
              </a:rPr>
              <a:t>Отношениями между воспитателями</a:t>
            </a:r>
          </a:p>
          <a:p>
            <a:pPr algn="ctr"/>
            <a:r>
              <a:rPr lang="ru-RU" sz="2400" dirty="0">
                <a:latin typeface="Times New Roman" panose="02020603050405020304" pitchFamily="18" charset="0"/>
                <a:cs typeface="Times New Roman" panose="02020603050405020304" pitchFamily="18" charset="0"/>
              </a:rPr>
              <a:t>Отношениями между воспитателями и родителями.</a:t>
            </a:r>
          </a:p>
          <a:p>
            <a:pPr marL="0" indent="0" algn="ctr">
              <a:buNone/>
            </a:pPr>
            <a:r>
              <a:rPr lang="ru-RU" sz="2400" dirty="0">
                <a:latin typeface="Times New Roman" panose="02020603050405020304" pitchFamily="18" charset="0"/>
                <a:cs typeface="Times New Roman" panose="02020603050405020304" pitchFamily="18" charset="0"/>
              </a:rPr>
              <a:t>Хороший микроклимат в группе возникает тогда, когда все чувствуют себя свободно, остаются самими собой, но при этом уважают право других быть самими собой</a:t>
            </a:r>
            <a:r>
              <a:rPr lang="ru-RU" sz="2000"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xmlns="" val="25377431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87624" y="1190625"/>
            <a:ext cx="6928027" cy="1014239"/>
          </a:xfrm>
        </p:spPr>
        <p:txBody>
          <a:bodyPr>
            <a:normAutofit/>
          </a:bodyPr>
          <a:lstStyle/>
          <a:p>
            <a:pPr algn="ctr"/>
            <a:r>
              <a:rPr lang="ru-RU" sz="2400" b="1" dirty="0">
                <a:latin typeface="Times New Roman" panose="02020603050405020304" pitchFamily="18" charset="0"/>
                <a:cs typeface="Times New Roman" panose="02020603050405020304" pitchFamily="18" charset="0"/>
              </a:rPr>
              <a:t>Методы и приемы для снятия эмоционального напряжения</a:t>
            </a:r>
            <a:r>
              <a:rPr lang="ru-RU" sz="2400" dirty="0">
                <a:latin typeface="Times New Roman" panose="02020603050405020304" pitchFamily="18" charset="0"/>
                <a:cs typeface="Times New Roman" panose="02020603050405020304" pitchFamily="18" charset="0"/>
              </a:rPr>
              <a:t>.</a:t>
            </a:r>
          </a:p>
        </p:txBody>
      </p:sp>
      <p:sp>
        <p:nvSpPr>
          <p:cNvPr id="3" name="Объект 2"/>
          <p:cNvSpPr>
            <a:spLocks noGrp="1"/>
          </p:cNvSpPr>
          <p:nvPr>
            <p:ph idx="1"/>
          </p:nvPr>
        </p:nvSpPr>
        <p:spPr>
          <a:xfrm>
            <a:off x="628650" y="2492896"/>
            <a:ext cx="7886700" cy="3684067"/>
          </a:xfrm>
        </p:spPr>
        <p:txBody>
          <a:bodyPr vert="horz" lIns="91440" tIns="45720" rIns="91440" bIns="45720" rtlCol="0" anchor="t">
            <a:normAutofit/>
          </a:bodyPr>
          <a:lstStyle/>
          <a:p>
            <a:pPr algn="ctr"/>
            <a:r>
              <a:rPr lang="ru-RU" sz="2400" dirty="0">
                <a:latin typeface="Times New Roman" panose="02020603050405020304" pitchFamily="18" charset="0"/>
                <a:cs typeface="Times New Roman" panose="02020603050405020304" pitchFamily="18" charset="0"/>
              </a:rPr>
              <a:t>Ритуал утреннего приветствия «Давайте поздороваемся».</a:t>
            </a:r>
          </a:p>
          <a:p>
            <a:pPr algn="ctr"/>
            <a:r>
              <a:rPr lang="ru-RU" sz="2400" dirty="0">
                <a:latin typeface="Times New Roman" panose="02020603050405020304" pitchFamily="18" charset="0"/>
                <a:cs typeface="Times New Roman" panose="02020603050405020304" pitchFamily="18" charset="0"/>
              </a:rPr>
              <a:t>«Уголок настроения»</a:t>
            </a:r>
          </a:p>
          <a:p>
            <a:pPr algn="ctr"/>
            <a:r>
              <a:rPr lang="ru-RU" sz="2400" dirty="0">
                <a:latin typeface="Times New Roman" panose="02020603050405020304" pitchFamily="18" charset="0"/>
                <a:cs typeface="Times New Roman" panose="02020603050405020304" pitchFamily="18" charset="0"/>
              </a:rPr>
              <a:t>Копилка добрых слов «Комплименты ».</a:t>
            </a:r>
          </a:p>
          <a:p>
            <a:pPr algn="ctr"/>
            <a:r>
              <a:rPr lang="ru-RU" sz="2400" dirty="0">
                <a:latin typeface="Times New Roman" panose="02020603050405020304" pitchFamily="18" charset="0"/>
                <a:cs typeface="Times New Roman" panose="02020603050405020304" pitchFamily="18" charset="0"/>
              </a:rPr>
              <a:t>В течении дня проводить игры по правилам «</a:t>
            </a:r>
            <a:r>
              <a:rPr lang="ru-RU" sz="2400" dirty="0" err="1">
                <a:latin typeface="Times New Roman" panose="02020603050405020304" pitchFamily="18" charset="0"/>
                <a:cs typeface="Times New Roman" panose="02020603050405020304" pitchFamily="18" charset="0"/>
              </a:rPr>
              <a:t>Кричалки</a:t>
            </a:r>
            <a:r>
              <a:rPr lang="ru-RU" sz="2400" dirty="0">
                <a:latin typeface="Times New Roman" panose="02020603050405020304" pitchFamily="18" charset="0"/>
                <a:cs typeface="Times New Roman" panose="02020603050405020304" pitchFamily="18" charset="0"/>
              </a:rPr>
              <a:t>-</a:t>
            </a:r>
            <a:r>
              <a:rPr lang="ru-RU" sz="2400" dirty="0" err="1">
                <a:latin typeface="Times New Roman" panose="02020603050405020304" pitchFamily="18" charset="0"/>
                <a:cs typeface="Times New Roman" panose="02020603050405020304" pitchFamily="18" charset="0"/>
              </a:rPr>
              <a:t>шепталки</a:t>
            </a:r>
            <a:r>
              <a:rPr lang="ru-RU" sz="2400" dirty="0">
                <a:latin typeface="Times New Roman" panose="02020603050405020304" pitchFamily="18" charset="0"/>
                <a:cs typeface="Times New Roman" panose="02020603050405020304" pitchFamily="18" charset="0"/>
              </a:rPr>
              <a:t>-молчанки, поем-молчим», </a:t>
            </a:r>
            <a:r>
              <a:rPr lang="ru-RU" sz="2400" dirty="0" err="1">
                <a:latin typeface="Times New Roman" panose="02020603050405020304" pitchFamily="18" charset="0"/>
                <a:cs typeface="Times New Roman" panose="02020603050405020304" pitchFamily="18" charset="0"/>
              </a:rPr>
              <a:t>и.т.д</a:t>
            </a:r>
            <a:r>
              <a:rPr lang="ru-RU" sz="2400"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xmlns="" val="14739132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90550" y="404664"/>
            <a:ext cx="7280762" cy="2013099"/>
          </a:xfrm>
        </p:spPr>
        <p:txBody>
          <a:bodyPr>
            <a:noAutofit/>
          </a:bodyPr>
          <a:lstStyle/>
          <a:p>
            <a:pPr algn="ctr"/>
            <a:r>
              <a:rPr lang="ru-RU" sz="2000" b="1" dirty="0">
                <a:latin typeface="Times New Roman" panose="02020603050405020304" pitchFamily="18" charset="0"/>
                <a:cs typeface="Times New Roman" panose="02020603050405020304" pitchFamily="18" charset="0"/>
              </a:rPr>
              <a:t>Педагогические постулаты</a:t>
            </a:r>
            <a:r>
              <a:rPr lang="ru-RU" sz="2800" b="1" dirty="0"/>
              <a:t/>
            </a:r>
            <a:br>
              <a:rPr lang="ru-RU" sz="2800" b="1" dirty="0"/>
            </a:br>
            <a:endParaRPr lang="ru-RU" sz="2800" b="1" dirty="0"/>
          </a:p>
        </p:txBody>
      </p:sp>
      <p:sp>
        <p:nvSpPr>
          <p:cNvPr id="4" name="Объект 3"/>
          <p:cNvSpPr>
            <a:spLocks noGrp="1"/>
          </p:cNvSpPr>
          <p:nvPr>
            <p:ph idx="1"/>
          </p:nvPr>
        </p:nvSpPr>
        <p:spPr>
          <a:xfrm>
            <a:off x="590550" y="1628800"/>
            <a:ext cx="7770998" cy="4751363"/>
          </a:xfrm>
        </p:spPr>
        <p:txBody>
          <a:bodyPr vert="horz" lIns="91440" tIns="45720" rIns="91440" bIns="45720" rtlCol="0" anchor="t">
            <a:normAutofit/>
          </a:bodyPr>
          <a:lstStyle/>
          <a:p>
            <a:pPr algn="ctr"/>
            <a:r>
              <a:rPr lang="ru-RU" sz="2000" dirty="0">
                <a:latin typeface="Times New Roman" panose="02020603050405020304" pitchFamily="18" charset="0"/>
                <a:cs typeface="Times New Roman" panose="02020603050405020304" pitchFamily="18" charset="0"/>
              </a:rPr>
              <a:t>Принимать каждого ребенка таким, какой он есть.</a:t>
            </a:r>
          </a:p>
          <a:p>
            <a:pPr algn="ctr"/>
            <a:r>
              <a:rPr lang="ru-RU" sz="2000" dirty="0">
                <a:latin typeface="Times New Roman" panose="02020603050405020304" pitchFamily="18" charset="0"/>
                <a:cs typeface="Times New Roman" panose="02020603050405020304" pitchFamily="18" charset="0"/>
              </a:rPr>
              <a:t>В профессиональной деятельности опираться на добровольную помощь детей, включать их в организационные моменты.</a:t>
            </a:r>
          </a:p>
          <a:p>
            <a:pPr algn="ctr"/>
            <a:r>
              <a:rPr lang="ru-RU" sz="2000" dirty="0">
                <a:latin typeface="Times New Roman" panose="02020603050405020304" pitchFamily="18" charset="0"/>
                <a:cs typeface="Times New Roman" panose="02020603050405020304" pitchFamily="18" charset="0"/>
              </a:rPr>
              <a:t>Быть затейником и участником детских игр и забав.</a:t>
            </a:r>
          </a:p>
          <a:p>
            <a:pPr algn="ctr"/>
            <a:r>
              <a:rPr lang="ru-RU" sz="2000" dirty="0">
                <a:latin typeface="Times New Roman" panose="02020603050405020304" pitchFamily="18" charset="0"/>
                <a:cs typeface="Times New Roman" panose="02020603050405020304" pitchFamily="18" charset="0"/>
              </a:rPr>
              <a:t>Ориентироваться на возрастные и индивидуальные особенности, быть всегда вместе с ними, а не делать что-либо вместо него.</a:t>
            </a:r>
          </a:p>
          <a:p>
            <a:pPr algn="ctr"/>
            <a:r>
              <a:rPr lang="ru-RU" sz="2000" dirty="0">
                <a:latin typeface="Times New Roman" panose="02020603050405020304" pitchFamily="18" charset="0"/>
                <a:cs typeface="Times New Roman" panose="02020603050405020304" pitchFamily="18" charset="0"/>
              </a:rPr>
              <a:t>Навязывание своих правил и требований против воли детей-это насилие, даже если ваши намерения благонравны.</a:t>
            </a:r>
          </a:p>
          <a:p>
            <a:pPr algn="ctr"/>
            <a:r>
              <a:rPr lang="ru-RU" sz="2000" dirty="0">
                <a:latin typeface="Times New Roman" panose="02020603050405020304" pitchFamily="18" charset="0"/>
                <a:cs typeface="Times New Roman" panose="02020603050405020304" pitchFamily="18" charset="0"/>
              </a:rPr>
              <a:t>Доверительный , личностный контакт с каждым ребенком.</a:t>
            </a:r>
          </a:p>
          <a:p>
            <a:pPr algn="ctr"/>
            <a:r>
              <a:rPr lang="ru-RU" sz="2000" dirty="0">
                <a:latin typeface="Times New Roman" panose="02020603050405020304" pitchFamily="18" charset="0"/>
                <a:cs typeface="Times New Roman" panose="02020603050405020304" pitchFamily="18" charset="0"/>
              </a:rPr>
              <a:t>Корректировать проявление негативных эмоций и отрицательных поведенческих мотивов.</a:t>
            </a:r>
          </a:p>
          <a:p>
            <a:pPr algn="ctr"/>
            <a:r>
              <a:rPr lang="ru-RU" sz="2000" dirty="0">
                <a:latin typeface="Times New Roman" panose="02020603050405020304" pitchFamily="18" charset="0"/>
                <a:cs typeface="Times New Roman" panose="02020603050405020304" pitchFamily="18" charset="0"/>
              </a:rPr>
              <a:t>Научить ребенка понимать и принимать собственные чувства и эмоции других людей.</a:t>
            </a:r>
          </a:p>
          <a:p>
            <a:endParaRPr lang="ru-RU" sz="2400" dirty="0"/>
          </a:p>
        </p:txBody>
      </p:sp>
    </p:spTree>
    <p:extLst>
      <p:ext uri="{BB962C8B-B14F-4D97-AF65-F5344CB8AC3E}">
        <p14:creationId xmlns:p14="http://schemas.microsoft.com/office/powerpoint/2010/main" xmlns="" val="8487173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590550" y="1000125"/>
            <a:ext cx="7696200" cy="4866290"/>
          </a:xfrm>
        </p:spPr>
        <p:txBody>
          <a:bodyPr vert="horz" lIns="91440" tIns="45720" rIns="91440" bIns="45720" rtlCol="0" anchor="t">
            <a:noAutofit/>
          </a:bodyPr>
          <a:lstStyle/>
          <a:p>
            <a:pPr marL="0" indent="0" algn="ctr">
              <a:buNone/>
            </a:pPr>
            <a:r>
              <a:rPr lang="ru-RU" sz="1800" b="1" spc="20" dirty="0">
                <a:effectLst/>
                <a:latin typeface="Times New Roman" panose="02020603050405020304" pitchFamily="18" charset="0"/>
                <a:ea typeface="Times New Roman" panose="02020603050405020304" pitchFamily="18" charset="0"/>
                <a:cs typeface="Times New Roman" panose="02020603050405020304" pitchFamily="18" charset="0"/>
              </a:rPr>
              <a:t>«Как научить ребёнка дружить?» </a:t>
            </a:r>
            <a:endParaRPr lang="ru-RU"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lgn="ctr">
              <a:buNone/>
            </a:pPr>
            <a:r>
              <a:rPr lang="ru-RU" sz="1800" b="1" spc="20" dirty="0">
                <a:solidFill>
                  <a:srgbClr val="0D0D0D"/>
                </a:solidFill>
                <a:effectLst/>
                <a:latin typeface="Times New Roman" panose="02020603050405020304" pitchFamily="18" charset="0"/>
                <a:ea typeface="Times New Roman" panose="02020603050405020304" pitchFamily="18" charset="0"/>
              </a:rPr>
              <a:t>Почему у ребёнка могут возникнуть проблемы в коммуникации со сверстниками?</a:t>
            </a:r>
          </a:p>
          <a:p>
            <a:pPr marL="0" indent="0" algn="ctr">
              <a:buNone/>
            </a:pPr>
            <a:r>
              <a:rPr lang="ru-RU" sz="1800" i="1" spc="20" dirty="0">
                <a:solidFill>
                  <a:srgbClr val="0D0D0D"/>
                </a:solidFill>
                <a:effectLst/>
                <a:latin typeface="Times New Roman" panose="02020603050405020304" pitchFamily="18" charset="0"/>
                <a:ea typeface="Times New Roman" panose="02020603050405020304" pitchFamily="18" charset="0"/>
              </a:rPr>
              <a:t>Ребёнок, умеющий дружить и взаимодействовать, быстрее и легче адаптируется в условиях любого коллектива. Ему гораздо легче учиться и развивать свои способности</a:t>
            </a:r>
            <a:endParaRPr lang="ru-RU" sz="1800" b="1" i="1" spc="20" dirty="0">
              <a:solidFill>
                <a:srgbClr val="0D0D0D"/>
              </a:solidFill>
              <a:effectLst/>
              <a:latin typeface="Times New Roman" panose="02020603050405020304" pitchFamily="18" charset="0"/>
              <a:ea typeface="Times New Roman" panose="02020603050405020304" pitchFamily="18" charset="0"/>
            </a:endParaRPr>
          </a:p>
          <a:p>
            <a:pPr algn="ctr"/>
            <a:r>
              <a:rPr lang="ru-RU" sz="1400" b="1" spc="2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Ребёнок-интроверт. </a:t>
            </a:r>
            <a:r>
              <a:rPr lang="ru-RU" sz="1400" spc="2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Люди-интроверты, в том числе и дети, тщательно избегают общения. В силу личностных особенностей им комфортнее в одиночестве или с ограниченным кругом людей. Они ощущают себя уверенно только дома, в общении с мамой и папой и другими близкими людьми. Такие дети не станут пытаться разнообразить свою жизнь общением, не будут стремиться «выйти в свет».</a:t>
            </a:r>
            <a:endParaRPr lang="ru-RU" sz="1400" dirty="0">
              <a:effectLst/>
              <a:latin typeface="Calibri" panose="020F0502020204030204" pitchFamily="34" charset="0"/>
              <a:ea typeface="Times New Roman" panose="02020603050405020304" pitchFamily="18" charset="0"/>
              <a:cs typeface="Times New Roman" panose="02020603050405020304" pitchFamily="18" charset="0"/>
            </a:endParaRPr>
          </a:p>
          <a:p>
            <a:pPr algn="ctr"/>
            <a:r>
              <a:rPr lang="ru-RU" sz="1400" b="1" dirty="0">
                <a:effectLst/>
                <a:latin typeface="Times New Roman" panose="02020603050405020304" pitchFamily="18" charset="0"/>
                <a:ea typeface="Times New Roman" panose="02020603050405020304" pitchFamily="18" charset="0"/>
                <a:cs typeface="Times New Roman" panose="02020603050405020304" pitchFamily="18" charset="0"/>
              </a:rPr>
              <a:t>«Мнительный» ребёнок. </a:t>
            </a: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Застенчивого малыша часто называют «мнительным». Такие дети испытывают сильный страх в новых условиях, им страшно что-то сказать или сделать. Им сложно ответить у доски, даже если они отлично знают тему, сложно играть в коллективные игры. Им кажется, что это вызовет насмешки окружающих. Такое поведение может свидетельствовать о закомплексованности ребёнка и о проблемах с самооценкой.</a:t>
            </a:r>
            <a:endParaRPr lang="ru-RU" sz="1400" dirty="0">
              <a:effectLst/>
              <a:latin typeface="Calibri" panose="020F0502020204030204" pitchFamily="34" charset="0"/>
              <a:ea typeface="Times New Roman" panose="02020603050405020304" pitchFamily="18" charset="0"/>
              <a:cs typeface="Times New Roman" panose="02020603050405020304" pitchFamily="18" charset="0"/>
            </a:endParaRPr>
          </a:p>
          <a:p>
            <a:pPr algn="ctr"/>
            <a:r>
              <a:rPr lang="ru-RU" sz="1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Ребенок-холерик</a:t>
            </a:r>
            <a:r>
              <a:rPr lang="ru-RU"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не сидит на месте, ему интересно познавать все новое. Он всегда полон энергии, поэтому успевает делать несколько дел одновременно. К сожалению, надолго его не хватает, он быстро утрачивает интерес и ищет новое занятие;</a:t>
            </a:r>
            <a:endParaRPr lang="ru-RU"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lgn="ctr">
              <a:buNone/>
            </a:pPr>
            <a:endParaRPr lang="ru-RU" sz="2000" dirty="0"/>
          </a:p>
        </p:txBody>
      </p:sp>
    </p:spTree>
    <p:extLst>
      <p:ext uri="{BB962C8B-B14F-4D97-AF65-F5344CB8AC3E}">
        <p14:creationId xmlns:p14="http://schemas.microsoft.com/office/powerpoint/2010/main" xmlns="" val="17369819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A173A0C6-5D04-41F2-A5E9-31F55C241CB5}"/>
              </a:ext>
            </a:extLst>
          </p:cNvPr>
          <p:cNvSpPr>
            <a:spLocks noGrp="1"/>
          </p:cNvSpPr>
          <p:nvPr>
            <p:ph type="title"/>
          </p:nvPr>
        </p:nvSpPr>
        <p:spPr>
          <a:xfrm>
            <a:off x="628650" y="1124744"/>
            <a:ext cx="7886700" cy="504057"/>
          </a:xfrm>
        </p:spPr>
        <p:txBody>
          <a:bodyPr>
            <a:noAutofit/>
          </a:bodyPr>
          <a:lstStyle/>
          <a:p>
            <a:pPr algn="ctr"/>
            <a:r>
              <a:rPr lang="ru-RU" sz="2400" b="1" spc="2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Как научить ребёнка дружить и общаться со сверстниками?</a:t>
            </a:r>
            <a:r>
              <a:rPr lang="ru-RU" sz="2400" dirty="0">
                <a:effectLst/>
                <a:latin typeface="Times New Roman" panose="02020603050405020304" pitchFamily="18" charset="0"/>
                <a:ea typeface="Times New Roman" panose="02020603050405020304" pitchFamily="18" charset="0"/>
                <a:cs typeface="Times New Roman" panose="02020603050405020304" pitchFamily="18" charset="0"/>
              </a:rPr>
              <a:t/>
            </a:r>
            <a:br>
              <a:rPr lang="ru-RU" sz="2400" dirty="0">
                <a:effectLst/>
                <a:latin typeface="Times New Roman" panose="02020603050405020304" pitchFamily="18" charset="0"/>
                <a:ea typeface="Times New Roman" panose="02020603050405020304" pitchFamily="18" charset="0"/>
                <a:cs typeface="Times New Roman" panose="02020603050405020304" pitchFamily="18" charset="0"/>
              </a:rPr>
            </a:br>
            <a:endParaRPr lang="ru-RU" sz="2400" dirty="0">
              <a:latin typeface="Times New Roman" panose="02020603050405020304" pitchFamily="18" charset="0"/>
              <a:cs typeface="Times New Roman" panose="02020603050405020304" pitchFamily="18" charset="0"/>
            </a:endParaRPr>
          </a:p>
        </p:txBody>
      </p:sp>
      <p:sp>
        <p:nvSpPr>
          <p:cNvPr id="3" name="Объект 2">
            <a:extLst>
              <a:ext uri="{FF2B5EF4-FFF2-40B4-BE49-F238E27FC236}">
                <a16:creationId xmlns:a16="http://schemas.microsoft.com/office/drawing/2014/main" xmlns="" id="{EFEA845D-4B80-4A40-9F5D-6CDF06F3E91F}"/>
              </a:ext>
            </a:extLst>
          </p:cNvPr>
          <p:cNvSpPr>
            <a:spLocks noGrp="1"/>
          </p:cNvSpPr>
          <p:nvPr>
            <p:ph idx="1"/>
          </p:nvPr>
        </p:nvSpPr>
        <p:spPr>
          <a:xfrm>
            <a:off x="628650" y="1628801"/>
            <a:ext cx="7886700" cy="4548162"/>
          </a:xfrm>
        </p:spPr>
        <p:txBody>
          <a:bodyPr/>
          <a:lstStyle/>
          <a:p>
            <a:pPr algn="ctr"/>
            <a:r>
              <a:rPr lang="ru-RU" sz="1800" spc="2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Говорите с ребёнком о самом понятии «дружба», постарайтесь вместе дать определение этому понятию;</a:t>
            </a:r>
            <a:endParaRPr lang="ru-RU" sz="1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r>
              <a:rPr lang="ru-RU" sz="1800" spc="2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рассуждайте о том, какую роль играет дружба в жизни человека, сколько она привносит добра и позитива;</a:t>
            </a:r>
            <a:endParaRPr lang="ru-RU" sz="1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r>
              <a:rPr lang="ru-RU" sz="1800" spc="2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обсуждайте героев книг, мультфильмов, фильмов в которых речь идёт о дружбе, их поступки, выстраивайте причинно-следственную связь в ситуациях, когда герои «становятся друзьями» или, наоборот, теряют дружбу.</a:t>
            </a:r>
            <a:endParaRPr lang="ru-RU" sz="1800" dirty="0">
              <a:effectLst/>
              <a:latin typeface="Times New Roman" panose="02020603050405020304" pitchFamily="18" charset="0"/>
              <a:ea typeface="Times New Roman" panose="02020603050405020304" pitchFamily="18" charset="0"/>
              <a:cs typeface="Times New Roman" panose="02020603050405020304" pitchFamily="18" charset="0"/>
            </a:endParaRPr>
          </a:p>
          <a:p>
            <a:r>
              <a:rPr lang="ru-RU" sz="1800" spc="2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Контролируйте свои эмоции. Ваше уважительное и доброе отношение к другим – это самый лучший ориентир для ребёнка.</a:t>
            </a:r>
            <a:endParaRPr lang="ru-RU" sz="1800" dirty="0">
              <a:effectLst/>
              <a:latin typeface="Calibri" panose="020F0502020204030204" pitchFamily="34" charset="0"/>
              <a:ea typeface="Times New Roman" panose="02020603050405020304" pitchFamily="18" charset="0"/>
              <a:cs typeface="Times New Roman" panose="02020603050405020304" pitchFamily="18" charset="0"/>
            </a:endParaRPr>
          </a:p>
          <a:p>
            <a:endParaRPr lang="ru-RU" dirty="0"/>
          </a:p>
        </p:txBody>
      </p:sp>
    </p:spTree>
    <p:extLst>
      <p:ext uri="{BB962C8B-B14F-4D97-AF65-F5344CB8AC3E}">
        <p14:creationId xmlns:p14="http://schemas.microsoft.com/office/powerpoint/2010/main" xmlns="" val="2308581631"/>
      </p:ext>
    </p:extLst>
  </p:cSld>
  <p:clrMapOvr>
    <a:masterClrMapping/>
  </p:clrMapOvr>
</p:sld>
</file>

<file path=ppt/theme/theme1.xml><?xml version="1.0" encoding="utf-8"?>
<a:theme xmlns:a="http://schemas.openxmlformats.org/drawingml/2006/main" name="Тема Office">
  <a:themeElements>
    <a:clrScheme name="Тема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Тема 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Тема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136</TotalTime>
  <Words>899</Words>
  <Application>Microsoft Office PowerPoint</Application>
  <PresentationFormat>Экран (4:3)</PresentationFormat>
  <Paragraphs>79</Paragraphs>
  <Slides>14</Slides>
  <Notes>5</Notes>
  <HiddenSlides>0</HiddenSlides>
  <MMClips>0</MMClips>
  <ScaleCrop>false</ScaleCrop>
  <HeadingPairs>
    <vt:vector size="4" baseType="variant">
      <vt:variant>
        <vt:lpstr>Тема</vt:lpstr>
      </vt:variant>
      <vt:variant>
        <vt:i4>1</vt:i4>
      </vt:variant>
      <vt:variant>
        <vt:lpstr>Заголовки слайдов</vt:lpstr>
      </vt:variant>
      <vt:variant>
        <vt:i4>14</vt:i4>
      </vt:variant>
    </vt:vector>
  </HeadingPairs>
  <TitlesOfParts>
    <vt:vector size="15" baseType="lpstr">
      <vt:lpstr>Тема Office</vt:lpstr>
      <vt:lpstr>Психологический комфорт в группе детского сада</vt:lpstr>
      <vt:lpstr>Психологический  комфорт </vt:lpstr>
      <vt:lpstr>Слайд 3</vt:lpstr>
      <vt:lpstr>Что делать, чтобы ребенок чувствовал себя психологически комфортно? </vt:lpstr>
      <vt:lpstr>Создание психологического комфорта в ДОУ для сохранения и укрепления психологического здоровья и развития личности ребенка</vt:lpstr>
      <vt:lpstr>Методы и приемы для снятия эмоционального напряжения.</vt:lpstr>
      <vt:lpstr>Педагогические постулаты </vt:lpstr>
      <vt:lpstr>Слайд 8</vt:lpstr>
      <vt:lpstr>Как научить ребёнка дружить и общаться со сверстниками? </vt:lpstr>
      <vt:lpstr>Детские конфликты в детском саду </vt:lpstr>
      <vt:lpstr>   Важно понимать причины и истоки детских ссор  </vt:lpstr>
      <vt:lpstr>   Как нельзя реагировать на детский конфликт? </vt:lpstr>
      <vt:lpstr>Как правильно разрешать конфликты детей?</vt:lpstr>
      <vt:lpstr>Спасибо за внимание!!!</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Создание психологического комфорта в группах детского сада</dc:title>
  <dc:creator>1</dc:creator>
  <cp:lastModifiedBy>Елена</cp:lastModifiedBy>
  <cp:revision>19</cp:revision>
  <dcterms:created xsi:type="dcterms:W3CDTF">2016-09-20T09:53:25Z</dcterms:created>
  <dcterms:modified xsi:type="dcterms:W3CDTF">2023-01-30T11:02:06Z</dcterms:modified>
</cp:coreProperties>
</file>