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29" r:id="rId3"/>
    <p:sldId id="312" r:id="rId4"/>
    <p:sldId id="358" r:id="rId5"/>
    <p:sldId id="355" r:id="rId6"/>
    <p:sldId id="331" r:id="rId7"/>
    <p:sldId id="313" r:id="rId8"/>
    <p:sldId id="360" r:id="rId9"/>
    <p:sldId id="361" r:id="rId10"/>
    <p:sldId id="362" r:id="rId11"/>
    <p:sldId id="363" r:id="rId12"/>
    <p:sldId id="298" r:id="rId13"/>
    <p:sldId id="333" r:id="rId14"/>
    <p:sldId id="332" r:id="rId15"/>
    <p:sldId id="345" r:id="rId16"/>
    <p:sldId id="346" r:id="rId17"/>
    <p:sldId id="347" r:id="rId18"/>
    <p:sldId id="348" r:id="rId19"/>
    <p:sldId id="365" r:id="rId20"/>
    <p:sldId id="309" r:id="rId21"/>
    <p:sldId id="314" r:id="rId22"/>
    <p:sldId id="368" r:id="rId23"/>
    <p:sldId id="315" r:id="rId24"/>
    <p:sldId id="369" r:id="rId25"/>
    <p:sldId id="316" r:id="rId26"/>
    <p:sldId id="370" r:id="rId27"/>
    <p:sldId id="373" r:id="rId28"/>
    <p:sldId id="374" r:id="rId29"/>
    <p:sldId id="375" r:id="rId30"/>
    <p:sldId id="376" r:id="rId31"/>
    <p:sldId id="377" r:id="rId32"/>
    <p:sldId id="379" r:id="rId33"/>
    <p:sldId id="380" r:id="rId34"/>
    <p:sldId id="381" r:id="rId35"/>
    <p:sldId id="382" r:id="rId36"/>
    <p:sldId id="383" r:id="rId37"/>
    <p:sldId id="396" r:id="rId38"/>
    <p:sldId id="390" r:id="rId39"/>
    <p:sldId id="391" r:id="rId40"/>
    <p:sldId id="388" r:id="rId41"/>
    <p:sldId id="392" r:id="rId42"/>
    <p:sldId id="389" r:id="rId43"/>
    <p:sldId id="393" r:id="rId44"/>
    <p:sldId id="387" r:id="rId45"/>
    <p:sldId id="394" r:id="rId46"/>
    <p:sldId id="385" r:id="rId47"/>
    <p:sldId id="338" r:id="rId48"/>
    <p:sldId id="349" r:id="rId49"/>
    <p:sldId id="351" r:id="rId50"/>
    <p:sldId id="386" r:id="rId51"/>
    <p:sldId id="395" r:id="rId52"/>
  </p:sldIdLst>
  <p:sldSz cx="9144000" cy="6858000" type="screen4x3"/>
  <p:notesSz cx="6797675" cy="9926638"/>
  <p:custDataLst>
    <p:tags r:id="rId5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FF7C80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464" autoAdjust="0"/>
  </p:normalViewPr>
  <p:slideViewPr>
    <p:cSldViewPr>
      <p:cViewPr varScale="1">
        <p:scale>
          <a:sx n="74" d="100"/>
          <a:sy n="74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A524B-DCCC-42D3-851A-FFACC7419C75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3725705-A538-4D4F-9537-8B24A8A60A00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Грамотность </a:t>
          </a:r>
          <a:endParaRPr lang="ru-RU" dirty="0">
            <a:solidFill>
              <a:srgbClr val="04374A"/>
            </a:solidFill>
          </a:endParaRPr>
        </a:p>
      </dgm:t>
    </dgm:pt>
    <dgm:pt modelId="{5C930E33-3D13-4977-9D90-1B371DEEE661}" type="parTrans" cxnId="{0F85F563-8C2D-458B-B92E-BC815142024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B1569562-2009-4D77-9C63-B8C94722E9BB}" type="sibTrans" cxnId="{0F85F563-8C2D-458B-B92E-BC815142024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AFA99118-F2DB-42BF-AEDE-B4265D926CAC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называть</a:t>
          </a:r>
          <a:endParaRPr lang="ru-RU" dirty="0">
            <a:solidFill>
              <a:srgbClr val="04374A"/>
            </a:solidFill>
          </a:endParaRPr>
        </a:p>
      </dgm:t>
    </dgm:pt>
    <dgm:pt modelId="{505E418F-5373-4277-BF79-365755B1D86B}" type="parTrans" cxnId="{BB595B99-4A3D-4D82-8158-2AD16A764772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15E4E560-B7A8-4404-AB2C-6C6F30CD06A2}" type="sibTrans" cxnId="{BB595B99-4A3D-4D82-8158-2AD16A764772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F8F01534-5B3C-4C50-9B9B-4142EDCD3FE0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объяснять</a:t>
          </a:r>
          <a:endParaRPr lang="ru-RU" dirty="0">
            <a:solidFill>
              <a:srgbClr val="04374A"/>
            </a:solidFill>
          </a:endParaRPr>
        </a:p>
      </dgm:t>
    </dgm:pt>
    <dgm:pt modelId="{9DC57C1E-4DFC-4E28-92C7-7973A4C28998}" type="parTrans" cxnId="{834BE0AF-F1FC-42EB-B8A5-4B466F13C39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25C3F67E-7E09-4BA5-A3E2-82F391C129CA}" type="sibTrans" cxnId="{834BE0AF-F1FC-42EB-B8A5-4B466F13C39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0CF8A087-7491-4419-BC72-44CB06E378E8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делать выводы</a:t>
          </a:r>
          <a:endParaRPr lang="ru-RU" dirty="0">
            <a:solidFill>
              <a:srgbClr val="04374A"/>
            </a:solidFill>
          </a:endParaRPr>
        </a:p>
      </dgm:t>
    </dgm:pt>
    <dgm:pt modelId="{B7B15C9B-A14B-40FF-A712-9E8E0FF9CEC0}" type="parTrans" cxnId="{598CAB6B-40E0-49CD-B8FC-13342DDFD8C0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5EA7F703-11C1-4599-9B45-E132C03C2F96}" type="sibTrans" cxnId="{598CAB6B-40E0-49CD-B8FC-13342DDFD8C0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863B8510-094C-44D5-9C33-D8FDFAC47CA4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применять методы исследования</a:t>
          </a:r>
          <a:endParaRPr lang="ru-RU" dirty="0">
            <a:solidFill>
              <a:srgbClr val="04374A"/>
            </a:solidFill>
          </a:endParaRPr>
        </a:p>
      </dgm:t>
    </dgm:pt>
    <dgm:pt modelId="{A410AD7F-1524-4B4E-96EA-A6E45D23C03A}" type="parTrans" cxnId="{DC9C143C-A5F3-47E0-943A-0E1CD4B8B014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212468CA-DEED-4652-B752-D060C36D33DA}" type="sibTrans" cxnId="{DC9C143C-A5F3-47E0-943A-0E1CD4B8B014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1156D968-F909-4966-9C24-2D79ECEDE503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прогнозировать</a:t>
          </a:r>
          <a:endParaRPr lang="ru-RU" dirty="0">
            <a:solidFill>
              <a:srgbClr val="04374A"/>
            </a:solidFill>
          </a:endParaRPr>
        </a:p>
      </dgm:t>
    </dgm:pt>
    <dgm:pt modelId="{7A5A5DA6-E2F8-4F93-A1EA-9D85CCE32317}" type="parTrans" cxnId="{D9AD746D-BA0D-4844-9191-CBE3A15A193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2E3E360A-7676-406C-99AE-C7334EAB13F3}" type="sibTrans" cxnId="{D9AD746D-BA0D-4844-9191-CBE3A15A193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BE8BA663-2932-433F-8DB0-049990038A51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получать информацию из разных источников</a:t>
          </a:r>
          <a:endParaRPr lang="ru-RU" dirty="0">
            <a:solidFill>
              <a:srgbClr val="04374A"/>
            </a:solidFill>
          </a:endParaRPr>
        </a:p>
      </dgm:t>
    </dgm:pt>
    <dgm:pt modelId="{DAA5D4C3-C4E8-41DD-8637-C028B44EA410}" type="parTrans" cxnId="{1E798BA2-8AD9-4EC1-B8AE-19F4E7394F4E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AC955B90-9FC1-40BB-AD75-3F91DAC7E71A}" type="sibTrans" cxnId="{1E798BA2-8AD9-4EC1-B8AE-19F4E7394F4E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6C8CE245-BA55-4A74-B74D-9ED912167F67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демонстрировать</a:t>
          </a:r>
          <a:endParaRPr lang="ru-RU" dirty="0">
            <a:solidFill>
              <a:srgbClr val="04374A"/>
            </a:solidFill>
          </a:endParaRPr>
        </a:p>
      </dgm:t>
    </dgm:pt>
    <dgm:pt modelId="{679454EC-3AB0-4058-AF9E-256B888AA771}" type="parTrans" cxnId="{2D636DDD-3024-4C40-A47B-145E8BE1416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DF8F0446-28C0-4164-ADED-12AE2F81BAD7}" type="sibTrans" cxnId="{2D636DDD-3024-4C40-A47B-145E8BE1416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C30A192C-C46F-4CB5-9E1A-C770EF562723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рассуждать</a:t>
          </a:r>
          <a:endParaRPr lang="ru-RU" dirty="0">
            <a:solidFill>
              <a:srgbClr val="04374A"/>
            </a:solidFill>
          </a:endParaRPr>
        </a:p>
      </dgm:t>
    </dgm:pt>
    <dgm:pt modelId="{BEEE39F4-D661-4A36-9AE7-6690653A9DC2}" type="parTrans" cxnId="{580EEC48-F8F6-44C8-A824-7BD62039EB0A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4854CBD0-0057-44E4-AA26-CBC3F1D90EE6}" type="sibTrans" cxnId="{580EEC48-F8F6-44C8-A824-7BD62039EB0A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D47EEF0E-5DF4-4EAD-856E-92A36487051D}" type="pres">
      <dgm:prSet presAssocID="{66AA524B-DCCC-42D3-851A-FFACC7419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EE0D8-FEAF-4572-8F46-97E7238DF504}" type="pres">
      <dgm:prSet presAssocID="{63725705-A538-4D4F-9537-8B24A8A60A00}" presName="centerShape" presStyleLbl="node0" presStyleIdx="0" presStyleCnt="1"/>
      <dgm:spPr/>
      <dgm:t>
        <a:bodyPr/>
        <a:lstStyle/>
        <a:p>
          <a:endParaRPr lang="ru-RU"/>
        </a:p>
      </dgm:t>
    </dgm:pt>
    <dgm:pt modelId="{FE6B2B24-3D42-4C24-AAA0-55930AF431A1}" type="pres">
      <dgm:prSet presAssocID="{505E418F-5373-4277-BF79-365755B1D86B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AF61C037-B196-416A-BA9A-F824EB485F08}" type="pres">
      <dgm:prSet presAssocID="{AFA99118-F2DB-42BF-AEDE-B4265D926CA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0A1D-F963-4976-B78B-B969A6D82972}" type="pres">
      <dgm:prSet presAssocID="{9DC57C1E-4DFC-4E28-92C7-7973A4C28998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A60732E1-7BB8-4C87-87DD-E1151767D0CA}" type="pres">
      <dgm:prSet presAssocID="{F8F01534-5B3C-4C50-9B9B-4142EDCD3FE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C1A7-1DC6-4AC1-B12E-DCC17E167F8F}" type="pres">
      <dgm:prSet presAssocID="{B7B15C9B-A14B-40FF-A712-9E8E0FF9CEC0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419C14DB-40B9-484B-8292-B22DCDE0F0FF}" type="pres">
      <dgm:prSet presAssocID="{0CF8A087-7491-4419-BC72-44CB06E378E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F06A6-9BE7-4601-9CE4-104FDD30FC7B}" type="pres">
      <dgm:prSet presAssocID="{A410AD7F-1524-4B4E-96EA-A6E45D23C03A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ADB4909E-48F8-43B1-856E-920EF9136318}" type="pres">
      <dgm:prSet presAssocID="{863B8510-094C-44D5-9C33-D8FDFAC47CA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479FA-9CC5-4838-9D47-F8D1522E92B1}" type="pres">
      <dgm:prSet presAssocID="{7A5A5DA6-E2F8-4F93-A1EA-9D85CCE32317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4C8BE7FB-7C5C-48FB-8D94-18F00C6C9900}" type="pres">
      <dgm:prSet presAssocID="{1156D968-F909-4966-9C24-2D79ECEDE50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D55AA-0175-434B-8C46-B5994B5296FC}" type="pres">
      <dgm:prSet presAssocID="{DAA5D4C3-C4E8-41DD-8637-C028B44EA410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032EB00D-8952-413E-B07D-5EFA31CD1206}" type="pres">
      <dgm:prSet presAssocID="{BE8BA663-2932-433F-8DB0-049990038A5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AA111-84A7-4D51-B782-34FC3B618F9B}" type="pres">
      <dgm:prSet presAssocID="{679454EC-3AB0-4058-AF9E-256B888AA771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A5D19D8F-0217-47E7-B0FE-57910337561D}" type="pres">
      <dgm:prSet presAssocID="{6C8CE245-BA55-4A74-B74D-9ED912167F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0417B-A22F-4139-A09D-7F2F451E1B6A}" type="pres">
      <dgm:prSet presAssocID="{BEEE39F4-D661-4A36-9AE7-6690653A9DC2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3EB8D16E-208E-452F-B871-31508ACE4D1E}" type="pres">
      <dgm:prSet presAssocID="{C30A192C-C46F-4CB5-9E1A-C770EF56272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DB2FD-5BF1-4C9F-8974-598347BF8B2F}" type="presOf" srcId="{505E418F-5373-4277-BF79-365755B1D86B}" destId="{FE6B2B24-3D42-4C24-AAA0-55930AF431A1}" srcOrd="0" destOrd="0" presId="urn:microsoft.com/office/officeart/2005/8/layout/radial4"/>
    <dgm:cxn modelId="{598CAB6B-40E0-49CD-B8FC-13342DDFD8C0}" srcId="{63725705-A538-4D4F-9537-8B24A8A60A00}" destId="{0CF8A087-7491-4419-BC72-44CB06E378E8}" srcOrd="2" destOrd="0" parTransId="{B7B15C9B-A14B-40FF-A712-9E8E0FF9CEC0}" sibTransId="{5EA7F703-11C1-4599-9B45-E132C03C2F96}"/>
    <dgm:cxn modelId="{DC9C143C-A5F3-47E0-943A-0E1CD4B8B014}" srcId="{63725705-A538-4D4F-9537-8B24A8A60A00}" destId="{863B8510-094C-44D5-9C33-D8FDFAC47CA4}" srcOrd="3" destOrd="0" parTransId="{A410AD7F-1524-4B4E-96EA-A6E45D23C03A}" sibTransId="{212468CA-DEED-4652-B752-D060C36D33DA}"/>
    <dgm:cxn modelId="{680D60CA-9AD5-46C9-AF70-6185345A4C54}" type="presOf" srcId="{F8F01534-5B3C-4C50-9B9B-4142EDCD3FE0}" destId="{A60732E1-7BB8-4C87-87DD-E1151767D0CA}" srcOrd="0" destOrd="0" presId="urn:microsoft.com/office/officeart/2005/8/layout/radial4"/>
    <dgm:cxn modelId="{86B41058-AA4B-44D9-B96D-09142B47EE34}" type="presOf" srcId="{C30A192C-C46F-4CB5-9E1A-C770EF562723}" destId="{3EB8D16E-208E-452F-B871-31508ACE4D1E}" srcOrd="0" destOrd="0" presId="urn:microsoft.com/office/officeart/2005/8/layout/radial4"/>
    <dgm:cxn modelId="{01B337E1-30D8-425E-B487-F2F464A89FEC}" type="presOf" srcId="{BEEE39F4-D661-4A36-9AE7-6690653A9DC2}" destId="{8ED0417B-A22F-4139-A09D-7F2F451E1B6A}" srcOrd="0" destOrd="0" presId="urn:microsoft.com/office/officeart/2005/8/layout/radial4"/>
    <dgm:cxn modelId="{8EC8F30C-9C41-4E6E-A4AB-BBED76ED0864}" type="presOf" srcId="{6C8CE245-BA55-4A74-B74D-9ED912167F67}" destId="{A5D19D8F-0217-47E7-B0FE-57910337561D}" srcOrd="0" destOrd="0" presId="urn:microsoft.com/office/officeart/2005/8/layout/radial4"/>
    <dgm:cxn modelId="{834BE0AF-F1FC-42EB-B8A5-4B466F13C398}" srcId="{63725705-A538-4D4F-9537-8B24A8A60A00}" destId="{F8F01534-5B3C-4C50-9B9B-4142EDCD3FE0}" srcOrd="1" destOrd="0" parTransId="{9DC57C1E-4DFC-4E28-92C7-7973A4C28998}" sibTransId="{25C3F67E-7E09-4BA5-A3E2-82F391C129CA}"/>
    <dgm:cxn modelId="{7E4219A3-ECF9-466A-9D60-78FD3B11DC6E}" type="presOf" srcId="{A410AD7F-1524-4B4E-96EA-A6E45D23C03A}" destId="{994F06A6-9BE7-4601-9CE4-104FDD30FC7B}" srcOrd="0" destOrd="0" presId="urn:microsoft.com/office/officeart/2005/8/layout/radial4"/>
    <dgm:cxn modelId="{14D2D3BF-038D-42E6-B4D5-660C7B443B18}" type="presOf" srcId="{679454EC-3AB0-4058-AF9E-256B888AA771}" destId="{232AA111-84A7-4D51-B782-34FC3B618F9B}" srcOrd="0" destOrd="0" presId="urn:microsoft.com/office/officeart/2005/8/layout/radial4"/>
    <dgm:cxn modelId="{6D9337C6-D647-467A-9400-1799049A59AB}" type="presOf" srcId="{1156D968-F909-4966-9C24-2D79ECEDE503}" destId="{4C8BE7FB-7C5C-48FB-8D94-18F00C6C9900}" srcOrd="0" destOrd="0" presId="urn:microsoft.com/office/officeart/2005/8/layout/radial4"/>
    <dgm:cxn modelId="{8976C1AA-85C4-4B45-908A-8A2DFEB40EE9}" type="presOf" srcId="{BE8BA663-2932-433F-8DB0-049990038A51}" destId="{032EB00D-8952-413E-B07D-5EFA31CD1206}" srcOrd="0" destOrd="0" presId="urn:microsoft.com/office/officeart/2005/8/layout/radial4"/>
    <dgm:cxn modelId="{0F85F563-8C2D-458B-B92E-BC8151420247}" srcId="{66AA524B-DCCC-42D3-851A-FFACC7419C75}" destId="{63725705-A538-4D4F-9537-8B24A8A60A00}" srcOrd="0" destOrd="0" parTransId="{5C930E33-3D13-4977-9D90-1B371DEEE661}" sibTransId="{B1569562-2009-4D77-9C63-B8C94722E9BB}"/>
    <dgm:cxn modelId="{209106E3-A1E1-4341-B735-1431CAD8D824}" type="presOf" srcId="{B7B15C9B-A14B-40FF-A712-9E8E0FF9CEC0}" destId="{D171C1A7-1DC6-4AC1-B12E-DCC17E167F8F}" srcOrd="0" destOrd="0" presId="urn:microsoft.com/office/officeart/2005/8/layout/radial4"/>
    <dgm:cxn modelId="{407C2BA9-46E0-4F3E-8EE0-73FDD79566AF}" type="presOf" srcId="{7A5A5DA6-E2F8-4F93-A1EA-9D85CCE32317}" destId="{EE8479FA-9CC5-4838-9D47-F8D1522E92B1}" srcOrd="0" destOrd="0" presId="urn:microsoft.com/office/officeart/2005/8/layout/radial4"/>
    <dgm:cxn modelId="{EEC0C35A-6ECE-45A9-9B50-14C72D8C66E1}" type="presOf" srcId="{AFA99118-F2DB-42BF-AEDE-B4265D926CAC}" destId="{AF61C037-B196-416A-BA9A-F824EB485F08}" srcOrd="0" destOrd="0" presId="urn:microsoft.com/office/officeart/2005/8/layout/radial4"/>
    <dgm:cxn modelId="{AAD77C81-75A0-47DC-AAB5-0BE48339BDBB}" type="presOf" srcId="{63725705-A538-4D4F-9537-8B24A8A60A00}" destId="{E8FEE0D8-FEAF-4572-8F46-97E7238DF504}" srcOrd="0" destOrd="0" presId="urn:microsoft.com/office/officeart/2005/8/layout/radial4"/>
    <dgm:cxn modelId="{580EEC48-F8F6-44C8-A824-7BD62039EB0A}" srcId="{63725705-A538-4D4F-9537-8B24A8A60A00}" destId="{C30A192C-C46F-4CB5-9E1A-C770EF562723}" srcOrd="7" destOrd="0" parTransId="{BEEE39F4-D661-4A36-9AE7-6690653A9DC2}" sibTransId="{4854CBD0-0057-44E4-AA26-CBC3F1D90EE6}"/>
    <dgm:cxn modelId="{AB91C608-182F-4313-BEC7-DDC9410FD1D6}" type="presOf" srcId="{9DC57C1E-4DFC-4E28-92C7-7973A4C28998}" destId="{78A00A1D-F963-4976-B78B-B969A6D82972}" srcOrd="0" destOrd="0" presId="urn:microsoft.com/office/officeart/2005/8/layout/radial4"/>
    <dgm:cxn modelId="{41EB7EA2-95C1-4532-A9E5-AB86D55DD02E}" type="presOf" srcId="{DAA5D4C3-C4E8-41DD-8637-C028B44EA410}" destId="{91ED55AA-0175-434B-8C46-B5994B5296FC}" srcOrd="0" destOrd="0" presId="urn:microsoft.com/office/officeart/2005/8/layout/radial4"/>
    <dgm:cxn modelId="{72679812-D899-4FF5-8986-3E1B9B8234A4}" type="presOf" srcId="{66AA524B-DCCC-42D3-851A-FFACC7419C75}" destId="{D47EEF0E-5DF4-4EAD-856E-92A36487051D}" srcOrd="0" destOrd="0" presId="urn:microsoft.com/office/officeart/2005/8/layout/radial4"/>
    <dgm:cxn modelId="{BDC3CF12-4B1E-484D-9B20-8504E9D6AB93}" type="presOf" srcId="{0CF8A087-7491-4419-BC72-44CB06E378E8}" destId="{419C14DB-40B9-484B-8292-B22DCDE0F0FF}" srcOrd="0" destOrd="0" presId="urn:microsoft.com/office/officeart/2005/8/layout/radial4"/>
    <dgm:cxn modelId="{BB595B99-4A3D-4D82-8158-2AD16A764772}" srcId="{63725705-A538-4D4F-9537-8B24A8A60A00}" destId="{AFA99118-F2DB-42BF-AEDE-B4265D926CAC}" srcOrd="0" destOrd="0" parTransId="{505E418F-5373-4277-BF79-365755B1D86B}" sibTransId="{15E4E560-B7A8-4404-AB2C-6C6F30CD06A2}"/>
    <dgm:cxn modelId="{D9AD746D-BA0D-4844-9191-CBE3A15A1938}" srcId="{63725705-A538-4D4F-9537-8B24A8A60A00}" destId="{1156D968-F909-4966-9C24-2D79ECEDE503}" srcOrd="4" destOrd="0" parTransId="{7A5A5DA6-E2F8-4F93-A1EA-9D85CCE32317}" sibTransId="{2E3E360A-7676-406C-99AE-C7334EAB13F3}"/>
    <dgm:cxn modelId="{459381D9-68AB-4E52-A271-A34454753785}" type="presOf" srcId="{863B8510-094C-44D5-9C33-D8FDFAC47CA4}" destId="{ADB4909E-48F8-43B1-856E-920EF9136318}" srcOrd="0" destOrd="0" presId="urn:microsoft.com/office/officeart/2005/8/layout/radial4"/>
    <dgm:cxn modelId="{2D636DDD-3024-4C40-A47B-145E8BE14167}" srcId="{63725705-A538-4D4F-9537-8B24A8A60A00}" destId="{6C8CE245-BA55-4A74-B74D-9ED912167F67}" srcOrd="6" destOrd="0" parTransId="{679454EC-3AB0-4058-AF9E-256B888AA771}" sibTransId="{DF8F0446-28C0-4164-ADED-12AE2F81BAD7}"/>
    <dgm:cxn modelId="{1E798BA2-8AD9-4EC1-B8AE-19F4E7394F4E}" srcId="{63725705-A538-4D4F-9537-8B24A8A60A00}" destId="{BE8BA663-2932-433F-8DB0-049990038A51}" srcOrd="5" destOrd="0" parTransId="{DAA5D4C3-C4E8-41DD-8637-C028B44EA410}" sibTransId="{AC955B90-9FC1-40BB-AD75-3F91DAC7E71A}"/>
    <dgm:cxn modelId="{1C7486BB-72F2-4A5B-A0F5-0E97439247D2}" type="presParOf" srcId="{D47EEF0E-5DF4-4EAD-856E-92A36487051D}" destId="{E8FEE0D8-FEAF-4572-8F46-97E7238DF504}" srcOrd="0" destOrd="0" presId="urn:microsoft.com/office/officeart/2005/8/layout/radial4"/>
    <dgm:cxn modelId="{A004E040-BC22-4890-8DED-DAB9BC5DA980}" type="presParOf" srcId="{D47EEF0E-5DF4-4EAD-856E-92A36487051D}" destId="{FE6B2B24-3D42-4C24-AAA0-55930AF431A1}" srcOrd="1" destOrd="0" presId="urn:microsoft.com/office/officeart/2005/8/layout/radial4"/>
    <dgm:cxn modelId="{8743C4DA-9367-4408-9F44-F561E3AF30D3}" type="presParOf" srcId="{D47EEF0E-5DF4-4EAD-856E-92A36487051D}" destId="{AF61C037-B196-416A-BA9A-F824EB485F08}" srcOrd="2" destOrd="0" presId="urn:microsoft.com/office/officeart/2005/8/layout/radial4"/>
    <dgm:cxn modelId="{C919A4BA-CD97-47DC-811C-270751BBF45A}" type="presParOf" srcId="{D47EEF0E-5DF4-4EAD-856E-92A36487051D}" destId="{78A00A1D-F963-4976-B78B-B969A6D82972}" srcOrd="3" destOrd="0" presId="urn:microsoft.com/office/officeart/2005/8/layout/radial4"/>
    <dgm:cxn modelId="{72412A10-F1B6-4E28-B13D-88B62FE39132}" type="presParOf" srcId="{D47EEF0E-5DF4-4EAD-856E-92A36487051D}" destId="{A60732E1-7BB8-4C87-87DD-E1151767D0CA}" srcOrd="4" destOrd="0" presId="urn:microsoft.com/office/officeart/2005/8/layout/radial4"/>
    <dgm:cxn modelId="{5F1E9276-9A4E-4124-9A0D-D8FFBF1A36BF}" type="presParOf" srcId="{D47EEF0E-5DF4-4EAD-856E-92A36487051D}" destId="{D171C1A7-1DC6-4AC1-B12E-DCC17E167F8F}" srcOrd="5" destOrd="0" presId="urn:microsoft.com/office/officeart/2005/8/layout/radial4"/>
    <dgm:cxn modelId="{72EC2523-1459-4FBE-A68A-276BBEDFA9AD}" type="presParOf" srcId="{D47EEF0E-5DF4-4EAD-856E-92A36487051D}" destId="{419C14DB-40B9-484B-8292-B22DCDE0F0FF}" srcOrd="6" destOrd="0" presId="urn:microsoft.com/office/officeart/2005/8/layout/radial4"/>
    <dgm:cxn modelId="{650C44D9-00DD-4E98-978E-C80B2130C5DD}" type="presParOf" srcId="{D47EEF0E-5DF4-4EAD-856E-92A36487051D}" destId="{994F06A6-9BE7-4601-9CE4-104FDD30FC7B}" srcOrd="7" destOrd="0" presId="urn:microsoft.com/office/officeart/2005/8/layout/radial4"/>
    <dgm:cxn modelId="{F5BAE402-3D71-4602-BC1D-8483F60AFD7F}" type="presParOf" srcId="{D47EEF0E-5DF4-4EAD-856E-92A36487051D}" destId="{ADB4909E-48F8-43B1-856E-920EF9136318}" srcOrd="8" destOrd="0" presId="urn:microsoft.com/office/officeart/2005/8/layout/radial4"/>
    <dgm:cxn modelId="{FE5EF067-1018-4006-8A22-47D6D20AF77E}" type="presParOf" srcId="{D47EEF0E-5DF4-4EAD-856E-92A36487051D}" destId="{EE8479FA-9CC5-4838-9D47-F8D1522E92B1}" srcOrd="9" destOrd="0" presId="urn:microsoft.com/office/officeart/2005/8/layout/radial4"/>
    <dgm:cxn modelId="{487EA85C-FDF0-41AE-BC27-CA9D34764AAB}" type="presParOf" srcId="{D47EEF0E-5DF4-4EAD-856E-92A36487051D}" destId="{4C8BE7FB-7C5C-48FB-8D94-18F00C6C9900}" srcOrd="10" destOrd="0" presId="urn:microsoft.com/office/officeart/2005/8/layout/radial4"/>
    <dgm:cxn modelId="{EF3CEDFD-861A-44C7-9B33-8504E65FDA29}" type="presParOf" srcId="{D47EEF0E-5DF4-4EAD-856E-92A36487051D}" destId="{91ED55AA-0175-434B-8C46-B5994B5296FC}" srcOrd="11" destOrd="0" presId="urn:microsoft.com/office/officeart/2005/8/layout/radial4"/>
    <dgm:cxn modelId="{6F3EF760-D200-4F9A-8C6A-1748A63326F0}" type="presParOf" srcId="{D47EEF0E-5DF4-4EAD-856E-92A36487051D}" destId="{032EB00D-8952-413E-B07D-5EFA31CD1206}" srcOrd="12" destOrd="0" presId="urn:microsoft.com/office/officeart/2005/8/layout/radial4"/>
    <dgm:cxn modelId="{00A1D450-FF33-4905-8670-AC77999E121A}" type="presParOf" srcId="{D47EEF0E-5DF4-4EAD-856E-92A36487051D}" destId="{232AA111-84A7-4D51-B782-34FC3B618F9B}" srcOrd="13" destOrd="0" presId="urn:microsoft.com/office/officeart/2005/8/layout/radial4"/>
    <dgm:cxn modelId="{0269F200-5777-40B9-A196-6572C2BEDA2D}" type="presParOf" srcId="{D47EEF0E-5DF4-4EAD-856E-92A36487051D}" destId="{A5D19D8F-0217-47E7-B0FE-57910337561D}" srcOrd="14" destOrd="0" presId="urn:microsoft.com/office/officeart/2005/8/layout/radial4"/>
    <dgm:cxn modelId="{A56EBD18-5A39-4258-9D0C-AD8187AB3480}" type="presParOf" srcId="{D47EEF0E-5DF4-4EAD-856E-92A36487051D}" destId="{8ED0417B-A22F-4139-A09D-7F2F451E1B6A}" srcOrd="15" destOrd="0" presId="urn:microsoft.com/office/officeart/2005/8/layout/radial4"/>
    <dgm:cxn modelId="{64446D56-1C7F-4F59-AD14-5FE45D6193D9}" type="presParOf" srcId="{D47EEF0E-5DF4-4EAD-856E-92A36487051D}" destId="{3EB8D16E-208E-452F-B871-31508ACE4D1E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E8C6C-3A52-49B1-B83A-69AEA54528A8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94A09C0-36A9-42EE-93B7-D95652BD0BA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Функциональная грамотность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D0F04D7B-EE0F-4378-953A-A54DF923005A}" type="parTrans" cxnId="{000F62D6-CA49-415D-88DB-6591CFB874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7E7F2E-D0FD-4DE2-B116-FAF33B52E659}" type="sibTrans" cxnId="{000F62D6-CA49-415D-88DB-6591CFB874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510D15-56EC-49A8-BA10-9AC1BC1DD4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Математическая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МДОУ «Детский сад № 142»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83E605-4416-4835-8FD6-4BCAEEA68D55}" type="parTrans" cxnId="{6FEEC40B-8C3C-4857-A749-0F3A273E48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D2E1EB-E5E9-4C41-81C7-E849663A7D74}" type="sibTrans" cxnId="{6FEEC40B-8C3C-4857-A749-0F3A273E48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BCBB7B-6FA2-4267-A117-8F823AA57AB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Естественно-научная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МДОУ «Детский сад № 139»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01596F4D-C903-4EE8-840A-EBF5E30F2ADE}" type="parTrans" cxnId="{9790C08D-6EBB-45E5-BD4B-770E9B03E2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7E1BAD-3E52-4313-9686-A620566CD0A2}" type="sibTrans" cxnId="{9790C08D-6EBB-45E5-BD4B-770E9B03E2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E7A997-D179-4624-934F-D7DA538BD9D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Здоровьесберегающая </a:t>
          </a:r>
        </a:p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МДОУ «Детский сад № 85»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0FE6E9-F78D-462E-8235-7F0C11C7ACA3}" type="parTrans" cxnId="{AFFF127A-69CA-4B28-B734-A79814356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ED1A63-04AD-40A4-B4EC-E340DAA2C105}" type="sibTrans" cxnId="{AFFF127A-69CA-4B28-B734-A79814356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F44A9E-A077-4930-B85C-545DEB1A840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Гражданская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МДОУ «Детский сад № 29»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09F77-152C-483C-BD04-D516DB2FDA65}" type="parTrans" cxnId="{6C291893-450D-4DB9-A2BA-19B679A1FB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A55A62-B039-4F07-A702-C7CFE39B4C1E}" type="sibTrans" cxnId="{6C291893-450D-4DB9-A2BA-19B679A1FB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843811-3D25-4896-870E-DF63699C0F32}" type="pres">
      <dgm:prSet presAssocID="{A66E8C6C-3A52-49B1-B83A-69AEA54528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98BCA-1831-4E78-B556-DB36345DF935}" type="pres">
      <dgm:prSet presAssocID="{594A09C0-36A9-42EE-93B7-D95652BD0BA6}" presName="centerShape" presStyleLbl="node0" presStyleIdx="0" presStyleCnt="1" custScaleX="118619"/>
      <dgm:spPr/>
      <dgm:t>
        <a:bodyPr/>
        <a:lstStyle/>
        <a:p>
          <a:endParaRPr lang="ru-RU"/>
        </a:p>
      </dgm:t>
    </dgm:pt>
    <dgm:pt modelId="{13D0AFCA-7F2A-4956-B1FF-DCA2BE6A47EC}" type="pres">
      <dgm:prSet presAssocID="{4F510D15-56EC-49A8-BA10-9AC1BC1DD441}" presName="node" presStyleLbl="node1" presStyleIdx="0" presStyleCnt="4" custScaleX="22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ED6F3-80B1-4C4C-B34F-F1D90334A718}" type="pres">
      <dgm:prSet presAssocID="{4F510D15-56EC-49A8-BA10-9AC1BC1DD441}" presName="dummy" presStyleCnt="0"/>
      <dgm:spPr/>
    </dgm:pt>
    <dgm:pt modelId="{4ACA2742-3AF7-4A4C-B600-7ECA042629E9}" type="pres">
      <dgm:prSet presAssocID="{CFD2E1EB-E5E9-4C41-81C7-E849663A7D7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A3D2AAB-D252-40A5-896D-A19569C8BA15}" type="pres">
      <dgm:prSet presAssocID="{C9BCBB7B-6FA2-4267-A117-8F823AA57AB0}" presName="node" presStyleLbl="node1" presStyleIdx="1" presStyleCnt="4" custScaleX="222958" custScaleY="106346" custRadScaleRad="140047" custRadScaleInc="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B5E27-1F55-4F18-B2E3-706D619EEA61}" type="pres">
      <dgm:prSet presAssocID="{C9BCBB7B-6FA2-4267-A117-8F823AA57AB0}" presName="dummy" presStyleCnt="0"/>
      <dgm:spPr/>
    </dgm:pt>
    <dgm:pt modelId="{25D9AB3C-6FC3-4680-9EC9-DD1230A14F75}" type="pres">
      <dgm:prSet presAssocID="{F97E1BAD-3E52-4313-9686-A620566CD0A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BA19F80-1401-4D1E-B775-E1B2EF12D77C}" type="pres">
      <dgm:prSet presAssocID="{9BE7A997-D179-4624-934F-D7DA538BD9DB}" presName="node" presStyleLbl="node1" presStyleIdx="2" presStyleCnt="4" custScaleX="23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3EBA8-6854-4405-BE79-38CF5DDE1F2D}" type="pres">
      <dgm:prSet presAssocID="{9BE7A997-D179-4624-934F-D7DA538BD9DB}" presName="dummy" presStyleCnt="0"/>
      <dgm:spPr/>
    </dgm:pt>
    <dgm:pt modelId="{45651986-887E-4924-9A5F-E13F58046622}" type="pres">
      <dgm:prSet presAssocID="{5CED1A63-04AD-40A4-B4EC-E340DAA2C10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836FA48-55E9-4657-B610-0A3C9D71ED9F}" type="pres">
      <dgm:prSet presAssocID="{45F44A9E-A077-4930-B85C-545DEB1A840F}" presName="node" presStyleLbl="node1" presStyleIdx="3" presStyleCnt="4" custScaleX="231159" custScaleY="106346" custRadScaleRad="137760" custRadScaleInc="-1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90585-7DEB-4F55-8B59-9E5951EAC266}" type="pres">
      <dgm:prSet presAssocID="{45F44A9E-A077-4930-B85C-545DEB1A840F}" presName="dummy" presStyleCnt="0"/>
      <dgm:spPr/>
    </dgm:pt>
    <dgm:pt modelId="{2ABB3E15-6E78-49BE-A209-5B5F60BED0F0}" type="pres">
      <dgm:prSet presAssocID="{6AA55A62-B039-4F07-A702-C7CFE39B4C1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A9C798E-7919-4C39-84BC-BAB9844E3BA7}" type="presOf" srcId="{C9BCBB7B-6FA2-4267-A117-8F823AA57AB0}" destId="{1A3D2AAB-D252-40A5-896D-A19569C8BA15}" srcOrd="0" destOrd="0" presId="urn:microsoft.com/office/officeart/2005/8/layout/radial6"/>
    <dgm:cxn modelId="{873E8246-DB63-4C84-93C3-1C69C36CD743}" type="presOf" srcId="{CFD2E1EB-E5E9-4C41-81C7-E849663A7D74}" destId="{4ACA2742-3AF7-4A4C-B600-7ECA042629E9}" srcOrd="0" destOrd="0" presId="urn:microsoft.com/office/officeart/2005/8/layout/radial6"/>
    <dgm:cxn modelId="{AE124ABB-CD53-4822-B243-B59811170F60}" type="presOf" srcId="{9BE7A997-D179-4624-934F-D7DA538BD9DB}" destId="{EBA19F80-1401-4D1E-B775-E1B2EF12D77C}" srcOrd="0" destOrd="0" presId="urn:microsoft.com/office/officeart/2005/8/layout/radial6"/>
    <dgm:cxn modelId="{9790C08D-6EBB-45E5-BD4B-770E9B03E244}" srcId="{594A09C0-36A9-42EE-93B7-D95652BD0BA6}" destId="{C9BCBB7B-6FA2-4267-A117-8F823AA57AB0}" srcOrd="1" destOrd="0" parTransId="{01596F4D-C903-4EE8-840A-EBF5E30F2ADE}" sibTransId="{F97E1BAD-3E52-4313-9686-A620566CD0A2}"/>
    <dgm:cxn modelId="{ACEBE3E9-1365-4BA3-8463-C3BA33B2BAF3}" type="presOf" srcId="{594A09C0-36A9-42EE-93B7-D95652BD0BA6}" destId="{B9798BCA-1831-4E78-B556-DB36345DF935}" srcOrd="0" destOrd="0" presId="urn:microsoft.com/office/officeart/2005/8/layout/radial6"/>
    <dgm:cxn modelId="{F66595CA-79C8-46E2-8FCA-E81BF1040409}" type="presOf" srcId="{5CED1A63-04AD-40A4-B4EC-E340DAA2C105}" destId="{45651986-887E-4924-9A5F-E13F58046622}" srcOrd="0" destOrd="0" presId="urn:microsoft.com/office/officeart/2005/8/layout/radial6"/>
    <dgm:cxn modelId="{000F62D6-CA49-415D-88DB-6591CFB874BD}" srcId="{A66E8C6C-3A52-49B1-B83A-69AEA54528A8}" destId="{594A09C0-36A9-42EE-93B7-D95652BD0BA6}" srcOrd="0" destOrd="0" parTransId="{D0F04D7B-EE0F-4378-953A-A54DF923005A}" sibTransId="{707E7F2E-D0FD-4DE2-B116-FAF33B52E659}"/>
    <dgm:cxn modelId="{110EB8A6-3497-4047-879B-F46BF3F0E482}" type="presOf" srcId="{6AA55A62-B039-4F07-A702-C7CFE39B4C1E}" destId="{2ABB3E15-6E78-49BE-A209-5B5F60BED0F0}" srcOrd="0" destOrd="0" presId="urn:microsoft.com/office/officeart/2005/8/layout/radial6"/>
    <dgm:cxn modelId="{72796C31-ADBC-4C41-A69F-E99862BA8D43}" type="presOf" srcId="{A66E8C6C-3A52-49B1-B83A-69AEA54528A8}" destId="{FF843811-3D25-4896-870E-DF63699C0F32}" srcOrd="0" destOrd="0" presId="urn:microsoft.com/office/officeart/2005/8/layout/radial6"/>
    <dgm:cxn modelId="{8B72F5CE-7D83-4797-B933-F3251EF989CE}" type="presOf" srcId="{F97E1BAD-3E52-4313-9686-A620566CD0A2}" destId="{25D9AB3C-6FC3-4680-9EC9-DD1230A14F75}" srcOrd="0" destOrd="0" presId="urn:microsoft.com/office/officeart/2005/8/layout/radial6"/>
    <dgm:cxn modelId="{70E841CA-4D0D-4144-9CBB-8C26533031BB}" type="presOf" srcId="{45F44A9E-A077-4930-B85C-545DEB1A840F}" destId="{0836FA48-55E9-4657-B610-0A3C9D71ED9F}" srcOrd="0" destOrd="0" presId="urn:microsoft.com/office/officeart/2005/8/layout/radial6"/>
    <dgm:cxn modelId="{6C291893-450D-4DB9-A2BA-19B679A1FB88}" srcId="{594A09C0-36A9-42EE-93B7-D95652BD0BA6}" destId="{45F44A9E-A077-4930-B85C-545DEB1A840F}" srcOrd="3" destOrd="0" parTransId="{70D09F77-152C-483C-BD04-D516DB2FDA65}" sibTransId="{6AA55A62-B039-4F07-A702-C7CFE39B4C1E}"/>
    <dgm:cxn modelId="{6FEEC40B-8C3C-4857-A749-0F3A273E4890}" srcId="{594A09C0-36A9-42EE-93B7-D95652BD0BA6}" destId="{4F510D15-56EC-49A8-BA10-9AC1BC1DD441}" srcOrd="0" destOrd="0" parTransId="{4A83E605-4416-4835-8FD6-4BCAEEA68D55}" sibTransId="{CFD2E1EB-E5E9-4C41-81C7-E849663A7D74}"/>
    <dgm:cxn modelId="{AFFF127A-69CA-4B28-B734-A79814356F7E}" srcId="{594A09C0-36A9-42EE-93B7-D95652BD0BA6}" destId="{9BE7A997-D179-4624-934F-D7DA538BD9DB}" srcOrd="2" destOrd="0" parTransId="{BA0FE6E9-F78D-462E-8235-7F0C11C7ACA3}" sibTransId="{5CED1A63-04AD-40A4-B4EC-E340DAA2C105}"/>
    <dgm:cxn modelId="{000766F0-0D89-416C-A5B1-A4524FAC9EC7}" type="presOf" srcId="{4F510D15-56EC-49A8-BA10-9AC1BC1DD441}" destId="{13D0AFCA-7F2A-4956-B1FF-DCA2BE6A47EC}" srcOrd="0" destOrd="0" presId="urn:microsoft.com/office/officeart/2005/8/layout/radial6"/>
    <dgm:cxn modelId="{C5589570-DAEA-4943-8726-52B0275E50AA}" type="presParOf" srcId="{FF843811-3D25-4896-870E-DF63699C0F32}" destId="{B9798BCA-1831-4E78-B556-DB36345DF935}" srcOrd="0" destOrd="0" presId="urn:microsoft.com/office/officeart/2005/8/layout/radial6"/>
    <dgm:cxn modelId="{D8B3A469-30E8-463A-846C-6D23A188D0B7}" type="presParOf" srcId="{FF843811-3D25-4896-870E-DF63699C0F32}" destId="{13D0AFCA-7F2A-4956-B1FF-DCA2BE6A47EC}" srcOrd="1" destOrd="0" presId="urn:microsoft.com/office/officeart/2005/8/layout/radial6"/>
    <dgm:cxn modelId="{B00589BB-B31C-42C1-9531-A37C7715E62A}" type="presParOf" srcId="{FF843811-3D25-4896-870E-DF63699C0F32}" destId="{006ED6F3-80B1-4C4C-B34F-F1D90334A718}" srcOrd="2" destOrd="0" presId="urn:microsoft.com/office/officeart/2005/8/layout/radial6"/>
    <dgm:cxn modelId="{F4FD1247-B04A-4E19-AB12-3B547B43FE34}" type="presParOf" srcId="{FF843811-3D25-4896-870E-DF63699C0F32}" destId="{4ACA2742-3AF7-4A4C-B600-7ECA042629E9}" srcOrd="3" destOrd="0" presId="urn:microsoft.com/office/officeart/2005/8/layout/radial6"/>
    <dgm:cxn modelId="{C61A20C5-A219-44A6-93F6-3D749FF5C79A}" type="presParOf" srcId="{FF843811-3D25-4896-870E-DF63699C0F32}" destId="{1A3D2AAB-D252-40A5-896D-A19569C8BA15}" srcOrd="4" destOrd="0" presId="urn:microsoft.com/office/officeart/2005/8/layout/radial6"/>
    <dgm:cxn modelId="{A8223631-F24E-4CEA-99DD-199668291614}" type="presParOf" srcId="{FF843811-3D25-4896-870E-DF63699C0F32}" destId="{0A3B5E27-1F55-4F18-B2E3-706D619EEA61}" srcOrd="5" destOrd="0" presId="urn:microsoft.com/office/officeart/2005/8/layout/radial6"/>
    <dgm:cxn modelId="{A3FBEE23-A278-4B74-BBC4-AB72B55ED5C1}" type="presParOf" srcId="{FF843811-3D25-4896-870E-DF63699C0F32}" destId="{25D9AB3C-6FC3-4680-9EC9-DD1230A14F75}" srcOrd="6" destOrd="0" presId="urn:microsoft.com/office/officeart/2005/8/layout/radial6"/>
    <dgm:cxn modelId="{3E9A1CED-2503-4AD1-84DD-364E677A5D40}" type="presParOf" srcId="{FF843811-3D25-4896-870E-DF63699C0F32}" destId="{EBA19F80-1401-4D1E-B775-E1B2EF12D77C}" srcOrd="7" destOrd="0" presId="urn:microsoft.com/office/officeart/2005/8/layout/radial6"/>
    <dgm:cxn modelId="{EDA05F39-8A9F-4876-A3D2-43CFEACAE3F4}" type="presParOf" srcId="{FF843811-3D25-4896-870E-DF63699C0F32}" destId="{1C23EBA8-6854-4405-BE79-38CF5DDE1F2D}" srcOrd="8" destOrd="0" presId="urn:microsoft.com/office/officeart/2005/8/layout/radial6"/>
    <dgm:cxn modelId="{32149A29-3EFF-48FE-BF3E-92D0BF6C7DC3}" type="presParOf" srcId="{FF843811-3D25-4896-870E-DF63699C0F32}" destId="{45651986-887E-4924-9A5F-E13F58046622}" srcOrd="9" destOrd="0" presId="urn:microsoft.com/office/officeart/2005/8/layout/radial6"/>
    <dgm:cxn modelId="{4CB489CA-7052-44ED-A831-7B1690242856}" type="presParOf" srcId="{FF843811-3D25-4896-870E-DF63699C0F32}" destId="{0836FA48-55E9-4657-B610-0A3C9D71ED9F}" srcOrd="10" destOrd="0" presId="urn:microsoft.com/office/officeart/2005/8/layout/radial6"/>
    <dgm:cxn modelId="{17FB7ED8-CDFB-46FC-A765-A18B14D09DD3}" type="presParOf" srcId="{FF843811-3D25-4896-870E-DF63699C0F32}" destId="{4DB90585-7DEB-4F55-8B59-9E5951EAC266}" srcOrd="11" destOrd="0" presId="urn:microsoft.com/office/officeart/2005/8/layout/radial6"/>
    <dgm:cxn modelId="{AD2983FE-11C1-4078-BB10-04C565F8EC17}" type="presParOf" srcId="{FF843811-3D25-4896-870E-DF63699C0F32}" destId="{2ABB3E15-6E78-49BE-A209-5B5F60BED0F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CE356-B37B-4A44-A2DA-6922722BE122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8B74B636-D3BB-462C-90E6-F4B2765BFD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грамотности педагогов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219C-1CB7-4F6A-A3FA-11970BA37A1F}" type="parTrans" cxnId="{D8B8F3B0-9F63-448C-A400-46A6222AEA86}">
      <dgm:prSet/>
      <dgm:spPr/>
      <dgm:t>
        <a:bodyPr/>
        <a:lstStyle/>
        <a:p>
          <a:endParaRPr lang="ru-RU"/>
        </a:p>
      </dgm:t>
    </dgm:pt>
    <dgm:pt modelId="{25085BE5-A305-49F4-A84C-66A9377BB996}" type="sibTrans" cxnId="{D8B8F3B0-9F63-448C-A400-46A6222AEA86}">
      <dgm:prSet/>
      <dgm:spPr/>
      <dgm:t>
        <a:bodyPr/>
        <a:lstStyle/>
        <a:p>
          <a:endParaRPr lang="ru-RU"/>
        </a:p>
      </dgm:t>
    </dgm:pt>
    <dgm:pt modelId="{7EDD4CC3-42D8-4CB2-B7EF-F8B06013945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содержания, форм и методов работы с детьми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463EA-A59F-4662-B540-8656AFEDB52D}" type="parTrans" cxnId="{4287ED86-817F-4086-8344-80C49B14D9B7}">
      <dgm:prSet/>
      <dgm:spPr/>
      <dgm:t>
        <a:bodyPr/>
        <a:lstStyle/>
        <a:p>
          <a:endParaRPr lang="ru-RU"/>
        </a:p>
      </dgm:t>
    </dgm:pt>
    <dgm:pt modelId="{29FAA49E-2BFB-4B8A-AF07-43909F495838}" type="sibTrans" cxnId="{4287ED86-817F-4086-8344-80C49B14D9B7}">
      <dgm:prSet/>
      <dgm:spPr/>
      <dgm:t>
        <a:bodyPr/>
        <a:lstStyle/>
        <a:p>
          <a:endParaRPr lang="ru-RU"/>
        </a:p>
      </dgm:t>
    </dgm:pt>
    <dgm:pt modelId="{90FF34AC-9913-4447-8392-F77DD352B45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Просвещение родителей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62EEF-FE4D-49B2-B64F-05FE984DF00E}" type="parTrans" cxnId="{F2658562-7D7A-47F9-A886-AA9130F7F2FB}">
      <dgm:prSet/>
      <dgm:spPr/>
      <dgm:t>
        <a:bodyPr/>
        <a:lstStyle/>
        <a:p>
          <a:endParaRPr lang="ru-RU"/>
        </a:p>
      </dgm:t>
    </dgm:pt>
    <dgm:pt modelId="{254CAEC7-F91A-40A6-9CD5-B29842DD02B1}" type="sibTrans" cxnId="{F2658562-7D7A-47F9-A886-AA9130F7F2FB}">
      <dgm:prSet/>
      <dgm:spPr/>
      <dgm:t>
        <a:bodyPr/>
        <a:lstStyle/>
        <a:p>
          <a:endParaRPr lang="ru-RU"/>
        </a:p>
      </dgm:t>
    </dgm:pt>
    <dgm:pt modelId="{B98858A1-CE20-4144-AB77-9FD39763CCD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РППС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79891-AF46-41B9-9CD7-5DE95F51A5C7}" type="parTrans" cxnId="{53440F3E-38A6-4657-859D-15107DCF4726}">
      <dgm:prSet/>
      <dgm:spPr/>
      <dgm:t>
        <a:bodyPr/>
        <a:lstStyle/>
        <a:p>
          <a:endParaRPr lang="ru-RU"/>
        </a:p>
      </dgm:t>
    </dgm:pt>
    <dgm:pt modelId="{3D43A40F-1F14-4349-8151-F7CCD750568B}" type="sibTrans" cxnId="{53440F3E-38A6-4657-859D-15107DCF4726}">
      <dgm:prSet/>
      <dgm:spPr/>
      <dgm:t>
        <a:bodyPr/>
        <a:lstStyle/>
        <a:p>
          <a:endParaRPr lang="ru-RU"/>
        </a:p>
      </dgm:t>
    </dgm:pt>
    <dgm:pt modelId="{A124F5AD-56CB-4BFD-9F6A-BADD0AE21D79}" type="pres">
      <dgm:prSet presAssocID="{05DCE356-B37B-4A44-A2DA-6922722BE122}" presName="compositeShape" presStyleCnt="0">
        <dgm:presLayoutVars>
          <dgm:dir/>
          <dgm:resizeHandles/>
        </dgm:presLayoutVars>
      </dgm:prSet>
      <dgm:spPr/>
    </dgm:pt>
    <dgm:pt modelId="{1E450703-3812-422C-96A1-1DDA528BC398}" type="pres">
      <dgm:prSet presAssocID="{05DCE356-B37B-4A44-A2DA-6922722BE122}" presName="pyramid" presStyleLbl="node1" presStyleIdx="0" presStyleCnt="1"/>
      <dgm:spPr/>
    </dgm:pt>
    <dgm:pt modelId="{C6550B97-68F0-4C2F-8422-D554D53C042E}" type="pres">
      <dgm:prSet presAssocID="{05DCE356-B37B-4A44-A2DA-6922722BE122}" presName="theList" presStyleCnt="0"/>
      <dgm:spPr/>
    </dgm:pt>
    <dgm:pt modelId="{94211E0D-EA80-47B0-AAAA-139C2444D1B5}" type="pres">
      <dgm:prSet presAssocID="{8B74B636-D3BB-462C-90E6-F4B2765BFD1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67527-391E-4D25-8F39-6E2A447CD4E0}" type="pres">
      <dgm:prSet presAssocID="{8B74B636-D3BB-462C-90E6-F4B2765BFD16}" presName="aSpace" presStyleCnt="0"/>
      <dgm:spPr/>
    </dgm:pt>
    <dgm:pt modelId="{4215D619-B95E-4001-9296-7C2FD074D3F6}" type="pres">
      <dgm:prSet presAssocID="{B98858A1-CE20-4144-AB77-9FD39763CCD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97DFB-BB17-41FE-9B61-81D78C8E3494}" type="pres">
      <dgm:prSet presAssocID="{B98858A1-CE20-4144-AB77-9FD39763CCDD}" presName="aSpace" presStyleCnt="0"/>
      <dgm:spPr/>
    </dgm:pt>
    <dgm:pt modelId="{1DE8E7DF-7359-4F09-9B80-B1CF83B6F562}" type="pres">
      <dgm:prSet presAssocID="{7EDD4CC3-42D8-4CB2-B7EF-F8B06013945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72F10-3046-4F28-8E2C-2B610A4FDD9B}" type="pres">
      <dgm:prSet presAssocID="{7EDD4CC3-42D8-4CB2-B7EF-F8B060139458}" presName="aSpace" presStyleCnt="0"/>
      <dgm:spPr/>
    </dgm:pt>
    <dgm:pt modelId="{7DFBCC01-B10C-4583-93ED-E51160D0E909}" type="pres">
      <dgm:prSet presAssocID="{90FF34AC-9913-4447-8392-F77DD352B45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8D374-CC1D-46E8-9AF1-ECEF97C24199}" type="pres">
      <dgm:prSet presAssocID="{90FF34AC-9913-4447-8392-F77DD352B459}" presName="aSpace" presStyleCnt="0"/>
      <dgm:spPr/>
    </dgm:pt>
  </dgm:ptLst>
  <dgm:cxnLst>
    <dgm:cxn modelId="{152DADA3-9A6D-488A-9B7F-58F7F9FF3064}" type="presOf" srcId="{7EDD4CC3-42D8-4CB2-B7EF-F8B060139458}" destId="{1DE8E7DF-7359-4F09-9B80-B1CF83B6F562}" srcOrd="0" destOrd="0" presId="urn:microsoft.com/office/officeart/2005/8/layout/pyramid2"/>
    <dgm:cxn modelId="{04B896A3-6B5B-49D0-B561-EC4EA16C3C95}" type="presOf" srcId="{05DCE356-B37B-4A44-A2DA-6922722BE122}" destId="{A124F5AD-56CB-4BFD-9F6A-BADD0AE21D79}" srcOrd="0" destOrd="0" presId="urn:microsoft.com/office/officeart/2005/8/layout/pyramid2"/>
    <dgm:cxn modelId="{4287ED86-817F-4086-8344-80C49B14D9B7}" srcId="{05DCE356-B37B-4A44-A2DA-6922722BE122}" destId="{7EDD4CC3-42D8-4CB2-B7EF-F8B060139458}" srcOrd="2" destOrd="0" parTransId="{8EE463EA-A59F-4662-B540-8656AFEDB52D}" sibTransId="{29FAA49E-2BFB-4B8A-AF07-43909F495838}"/>
    <dgm:cxn modelId="{F2658562-7D7A-47F9-A886-AA9130F7F2FB}" srcId="{05DCE356-B37B-4A44-A2DA-6922722BE122}" destId="{90FF34AC-9913-4447-8392-F77DD352B459}" srcOrd="3" destOrd="0" parTransId="{E6F62EEF-FE4D-49B2-B64F-05FE984DF00E}" sibTransId="{254CAEC7-F91A-40A6-9CD5-B29842DD02B1}"/>
    <dgm:cxn modelId="{49E95947-3B81-474E-BCF9-9F178DCFB517}" type="presOf" srcId="{B98858A1-CE20-4144-AB77-9FD39763CCDD}" destId="{4215D619-B95E-4001-9296-7C2FD074D3F6}" srcOrd="0" destOrd="0" presId="urn:microsoft.com/office/officeart/2005/8/layout/pyramid2"/>
    <dgm:cxn modelId="{53440F3E-38A6-4657-859D-15107DCF4726}" srcId="{05DCE356-B37B-4A44-A2DA-6922722BE122}" destId="{B98858A1-CE20-4144-AB77-9FD39763CCDD}" srcOrd="1" destOrd="0" parTransId="{35079891-AF46-41B9-9CD7-5DE95F51A5C7}" sibTransId="{3D43A40F-1F14-4349-8151-F7CCD750568B}"/>
    <dgm:cxn modelId="{D5369D9B-D371-4E2F-8A0E-377FC188116F}" type="presOf" srcId="{90FF34AC-9913-4447-8392-F77DD352B459}" destId="{7DFBCC01-B10C-4583-93ED-E51160D0E909}" srcOrd="0" destOrd="0" presId="urn:microsoft.com/office/officeart/2005/8/layout/pyramid2"/>
    <dgm:cxn modelId="{D8B8F3B0-9F63-448C-A400-46A6222AEA86}" srcId="{05DCE356-B37B-4A44-A2DA-6922722BE122}" destId="{8B74B636-D3BB-462C-90E6-F4B2765BFD16}" srcOrd="0" destOrd="0" parTransId="{1B44219C-1CB7-4F6A-A3FA-11970BA37A1F}" sibTransId="{25085BE5-A305-49F4-A84C-66A9377BB996}"/>
    <dgm:cxn modelId="{F4104EEA-CCC3-49F4-B4A0-F963EF4F15F0}" type="presOf" srcId="{8B74B636-D3BB-462C-90E6-F4B2765BFD16}" destId="{94211E0D-EA80-47B0-AAAA-139C2444D1B5}" srcOrd="0" destOrd="0" presId="urn:microsoft.com/office/officeart/2005/8/layout/pyramid2"/>
    <dgm:cxn modelId="{BF88ED53-ED54-494A-A358-9E7889D10264}" type="presParOf" srcId="{A124F5AD-56CB-4BFD-9F6A-BADD0AE21D79}" destId="{1E450703-3812-422C-96A1-1DDA528BC398}" srcOrd="0" destOrd="0" presId="urn:microsoft.com/office/officeart/2005/8/layout/pyramid2"/>
    <dgm:cxn modelId="{7B5A6568-D9F6-4515-802C-CCF12CC1428E}" type="presParOf" srcId="{A124F5AD-56CB-4BFD-9F6A-BADD0AE21D79}" destId="{C6550B97-68F0-4C2F-8422-D554D53C042E}" srcOrd="1" destOrd="0" presId="urn:microsoft.com/office/officeart/2005/8/layout/pyramid2"/>
    <dgm:cxn modelId="{6ED3901A-B63B-462D-B2C9-FAEDEE3C3CD1}" type="presParOf" srcId="{C6550B97-68F0-4C2F-8422-D554D53C042E}" destId="{94211E0D-EA80-47B0-AAAA-139C2444D1B5}" srcOrd="0" destOrd="0" presId="urn:microsoft.com/office/officeart/2005/8/layout/pyramid2"/>
    <dgm:cxn modelId="{9F35A614-22DD-4311-B4B8-C9BC03CBE61D}" type="presParOf" srcId="{C6550B97-68F0-4C2F-8422-D554D53C042E}" destId="{23C67527-391E-4D25-8F39-6E2A447CD4E0}" srcOrd="1" destOrd="0" presId="urn:microsoft.com/office/officeart/2005/8/layout/pyramid2"/>
    <dgm:cxn modelId="{6BC7A950-B640-4CF2-9F55-390D0DC8F0EC}" type="presParOf" srcId="{C6550B97-68F0-4C2F-8422-D554D53C042E}" destId="{4215D619-B95E-4001-9296-7C2FD074D3F6}" srcOrd="2" destOrd="0" presId="urn:microsoft.com/office/officeart/2005/8/layout/pyramid2"/>
    <dgm:cxn modelId="{0ACF2DC5-78F7-49F6-B845-5B5DAD2F0C98}" type="presParOf" srcId="{C6550B97-68F0-4C2F-8422-D554D53C042E}" destId="{6DF97DFB-BB17-41FE-9B61-81D78C8E3494}" srcOrd="3" destOrd="0" presId="urn:microsoft.com/office/officeart/2005/8/layout/pyramid2"/>
    <dgm:cxn modelId="{B2C2C07E-6278-4E93-B7A6-352C973505DF}" type="presParOf" srcId="{C6550B97-68F0-4C2F-8422-D554D53C042E}" destId="{1DE8E7DF-7359-4F09-9B80-B1CF83B6F562}" srcOrd="4" destOrd="0" presId="urn:microsoft.com/office/officeart/2005/8/layout/pyramid2"/>
    <dgm:cxn modelId="{5E8FEDC9-0500-4FD5-81CF-A0F9351F02E8}" type="presParOf" srcId="{C6550B97-68F0-4C2F-8422-D554D53C042E}" destId="{3DB72F10-3046-4F28-8E2C-2B610A4FDD9B}" srcOrd="5" destOrd="0" presId="urn:microsoft.com/office/officeart/2005/8/layout/pyramid2"/>
    <dgm:cxn modelId="{7FF51304-78BB-4CC1-A7F6-BB215EC964FF}" type="presParOf" srcId="{C6550B97-68F0-4C2F-8422-D554D53C042E}" destId="{7DFBCC01-B10C-4583-93ED-E51160D0E909}" srcOrd="6" destOrd="0" presId="urn:microsoft.com/office/officeart/2005/8/layout/pyramid2"/>
    <dgm:cxn modelId="{888FAC9F-A640-4C17-9BE1-C713D1376581}" type="presParOf" srcId="{C6550B97-68F0-4C2F-8422-D554D53C042E}" destId="{7018D374-CC1D-46E8-9AF1-ECEF97C2419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43573-0B16-4277-8E48-E7F26A7D2153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</dgm:pt>
    <dgm:pt modelId="{A3960475-779E-47EF-9D70-75C1C369720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entury Schoolbook" pitchFamily="18" charset="0"/>
            </a:rPr>
            <a:t>Типичная ситуация, примеры</a:t>
          </a:r>
          <a:endParaRPr lang="ru-RU" b="1" dirty="0">
            <a:solidFill>
              <a:schemeClr val="tx1"/>
            </a:solidFill>
            <a:latin typeface="Century Schoolbook" pitchFamily="18" charset="0"/>
          </a:endParaRPr>
        </a:p>
      </dgm:t>
    </dgm:pt>
    <dgm:pt modelId="{1F798FB1-8377-4F3E-9694-2ABD71A91695}" type="parTrans" cxnId="{7C7740DB-88F2-4D5A-BEF3-DAF37DBE921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Schoolbook" pitchFamily="18" charset="0"/>
          </a:endParaRPr>
        </a:p>
      </dgm:t>
    </dgm:pt>
    <dgm:pt modelId="{5EAFDC9D-036A-440F-9BA4-BEDC92685BFA}" type="sibTrans" cxnId="{7C7740DB-88F2-4D5A-BEF3-DAF37DBE921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Schoolbook" pitchFamily="18" charset="0"/>
          </a:endParaRPr>
        </a:p>
      </dgm:t>
    </dgm:pt>
    <dgm:pt modelId="{7DD8A09E-25B9-4BF8-9090-782E13B46318}">
      <dgm:prSet phldrT="[Текст]"/>
      <dgm:spPr>
        <a:solidFill>
          <a:srgbClr val="FF7C8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entury Schoolbook" pitchFamily="18" charset="0"/>
            </a:rPr>
            <a:t>правило</a:t>
          </a:r>
          <a:endParaRPr lang="ru-RU" b="1" dirty="0">
            <a:solidFill>
              <a:schemeClr val="tx1"/>
            </a:solidFill>
            <a:latin typeface="Century Schoolbook" pitchFamily="18" charset="0"/>
          </a:endParaRPr>
        </a:p>
      </dgm:t>
    </dgm:pt>
    <dgm:pt modelId="{C78FE7FC-7F74-4CE5-B479-22DE30970C2C}" type="parTrans" cxnId="{D8B0A12E-1FAE-4160-A1E6-FECA5C6F21A7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Schoolbook" pitchFamily="18" charset="0"/>
          </a:endParaRPr>
        </a:p>
      </dgm:t>
    </dgm:pt>
    <dgm:pt modelId="{71C34A8D-DDA5-449C-BB91-F4981D856367}" type="sibTrans" cxnId="{D8B0A12E-1FAE-4160-A1E6-FECA5C6F21A7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Schoolbook" pitchFamily="18" charset="0"/>
          </a:endParaRPr>
        </a:p>
      </dgm:t>
    </dgm:pt>
    <dgm:pt modelId="{48BA4CA2-A9BA-42A7-80D3-497A36F1F0B4}" type="pres">
      <dgm:prSet presAssocID="{C9343573-0B16-4277-8E48-E7F26A7D2153}" presName="Name0" presStyleCnt="0">
        <dgm:presLayoutVars>
          <dgm:dir/>
          <dgm:resizeHandles val="exact"/>
        </dgm:presLayoutVars>
      </dgm:prSet>
      <dgm:spPr/>
    </dgm:pt>
    <dgm:pt modelId="{2252B0CE-E320-4AE9-997A-39271A7F055F}" type="pres">
      <dgm:prSet presAssocID="{A3960475-779E-47EF-9D70-75C1C369720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DCE61-7ECE-430E-9D38-7DB4BBEB65F2}" type="pres">
      <dgm:prSet presAssocID="{5EAFDC9D-036A-440F-9BA4-BEDC92685BF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0549AA3-FDF2-476E-9F21-C26C06D56FDB}" type="pres">
      <dgm:prSet presAssocID="{5EAFDC9D-036A-440F-9BA4-BEDC92685BF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9FE72CF-4F7A-4B27-9C6D-CC3188CD6B90}" type="pres">
      <dgm:prSet presAssocID="{7DD8A09E-25B9-4BF8-9090-782E13B4631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0A12E-1FAE-4160-A1E6-FECA5C6F21A7}" srcId="{C9343573-0B16-4277-8E48-E7F26A7D2153}" destId="{7DD8A09E-25B9-4BF8-9090-782E13B46318}" srcOrd="1" destOrd="0" parTransId="{C78FE7FC-7F74-4CE5-B479-22DE30970C2C}" sibTransId="{71C34A8D-DDA5-449C-BB91-F4981D856367}"/>
    <dgm:cxn modelId="{7C7740DB-88F2-4D5A-BEF3-DAF37DBE9216}" srcId="{C9343573-0B16-4277-8E48-E7F26A7D2153}" destId="{A3960475-779E-47EF-9D70-75C1C3697202}" srcOrd="0" destOrd="0" parTransId="{1F798FB1-8377-4F3E-9694-2ABD71A91695}" sibTransId="{5EAFDC9D-036A-440F-9BA4-BEDC92685BFA}"/>
    <dgm:cxn modelId="{0EC63800-70D3-4773-8C49-98802BE5174E}" type="presOf" srcId="{7DD8A09E-25B9-4BF8-9090-782E13B46318}" destId="{99FE72CF-4F7A-4B27-9C6D-CC3188CD6B90}" srcOrd="0" destOrd="0" presId="urn:microsoft.com/office/officeart/2005/8/layout/process1"/>
    <dgm:cxn modelId="{8DC57E28-6276-44D0-B9BC-3BE5D637C2E2}" type="presOf" srcId="{C9343573-0B16-4277-8E48-E7F26A7D2153}" destId="{48BA4CA2-A9BA-42A7-80D3-497A36F1F0B4}" srcOrd="0" destOrd="0" presId="urn:microsoft.com/office/officeart/2005/8/layout/process1"/>
    <dgm:cxn modelId="{E229A9C4-AE17-4430-830E-971C5FD26A4D}" type="presOf" srcId="{5EAFDC9D-036A-440F-9BA4-BEDC92685BFA}" destId="{30549AA3-FDF2-476E-9F21-C26C06D56FDB}" srcOrd="1" destOrd="0" presId="urn:microsoft.com/office/officeart/2005/8/layout/process1"/>
    <dgm:cxn modelId="{42BC3838-DE5A-4738-B71E-20A693159608}" type="presOf" srcId="{A3960475-779E-47EF-9D70-75C1C3697202}" destId="{2252B0CE-E320-4AE9-997A-39271A7F055F}" srcOrd="0" destOrd="0" presId="urn:microsoft.com/office/officeart/2005/8/layout/process1"/>
    <dgm:cxn modelId="{C83D0CBA-5EC5-442A-9A4A-91FC27A528F4}" type="presOf" srcId="{5EAFDC9D-036A-440F-9BA4-BEDC92685BFA}" destId="{DE0DCE61-7ECE-430E-9D38-7DB4BBEB65F2}" srcOrd="0" destOrd="0" presId="urn:microsoft.com/office/officeart/2005/8/layout/process1"/>
    <dgm:cxn modelId="{4B78B7E8-0A99-4DC1-A4C8-B915766C7552}" type="presParOf" srcId="{48BA4CA2-A9BA-42A7-80D3-497A36F1F0B4}" destId="{2252B0CE-E320-4AE9-997A-39271A7F055F}" srcOrd="0" destOrd="0" presId="urn:microsoft.com/office/officeart/2005/8/layout/process1"/>
    <dgm:cxn modelId="{2BC26372-FAF2-4721-95CF-5816C50A79B9}" type="presParOf" srcId="{48BA4CA2-A9BA-42A7-80D3-497A36F1F0B4}" destId="{DE0DCE61-7ECE-430E-9D38-7DB4BBEB65F2}" srcOrd="1" destOrd="0" presId="urn:microsoft.com/office/officeart/2005/8/layout/process1"/>
    <dgm:cxn modelId="{2CD8995C-A293-414A-A737-D3226A6DBCFF}" type="presParOf" srcId="{DE0DCE61-7ECE-430E-9D38-7DB4BBEB65F2}" destId="{30549AA3-FDF2-476E-9F21-C26C06D56FDB}" srcOrd="0" destOrd="0" presId="urn:microsoft.com/office/officeart/2005/8/layout/process1"/>
    <dgm:cxn modelId="{80CC74FC-4CEE-4CF8-8DDD-1D52BD860F85}" type="presParOf" srcId="{48BA4CA2-A9BA-42A7-80D3-497A36F1F0B4}" destId="{99FE72CF-4F7A-4B27-9C6D-CC3188CD6B9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9880DD-A565-4486-A1D0-D79D84BD7A11}" type="doc">
      <dgm:prSet loTypeId="urn:microsoft.com/office/officeart/2005/8/layout/hChevron3" loCatId="process" qsTypeId="urn:microsoft.com/office/officeart/2005/8/quickstyle/simple1" qsCatId="simple" csTypeId="urn:microsoft.com/office/officeart/2005/8/colors/colorful1#3" csCatId="colorful" phldr="1"/>
      <dgm:spPr/>
    </dgm:pt>
    <dgm:pt modelId="{DD15A48B-CEA8-4471-8A9D-B1317FB81E0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entury Schoolbook" pitchFamily="18" charset="0"/>
            </a:rPr>
            <a:t>набор специально разработанных учебно-методических материалов </a:t>
          </a:r>
          <a:endParaRPr lang="ru-RU" sz="20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3E9E92CD-9BED-41D1-B321-3F533075CC90}" type="parTrans" cxnId="{35CAB101-5A51-4C15-B08A-D62ADF663177}">
      <dgm:prSet/>
      <dgm:spPr/>
      <dgm:t>
        <a:bodyPr/>
        <a:lstStyle/>
        <a:p>
          <a:endParaRPr lang="ru-RU"/>
        </a:p>
      </dgm:t>
    </dgm:pt>
    <dgm:pt modelId="{8522DFC1-EAAE-41E4-9EFB-FF725327E0B3}" type="sibTrans" cxnId="{35CAB101-5A51-4C15-B08A-D62ADF663177}">
      <dgm:prSet/>
      <dgm:spPr/>
      <dgm:t>
        <a:bodyPr/>
        <a:lstStyle/>
        <a:p>
          <a:endParaRPr lang="ru-RU"/>
        </a:p>
      </dgm:t>
    </dgm:pt>
    <dgm:pt modelId="{1812711D-D034-4232-9ABA-23683B6C4BB8}" type="pres">
      <dgm:prSet presAssocID="{0D9880DD-A565-4486-A1D0-D79D84BD7A11}" presName="Name0" presStyleCnt="0">
        <dgm:presLayoutVars>
          <dgm:dir/>
          <dgm:resizeHandles val="exact"/>
        </dgm:presLayoutVars>
      </dgm:prSet>
      <dgm:spPr/>
    </dgm:pt>
    <dgm:pt modelId="{1D3E3106-E762-4A25-BBF8-7B2F3681372F}" type="pres">
      <dgm:prSet presAssocID="{DD15A48B-CEA8-4471-8A9D-B1317FB81E07}" presName="parTxOnly" presStyleLbl="node1" presStyleIdx="0" presStyleCnt="1" custScaleY="45643" custLinFactNeighborX="1415" custLinFactNeighborY="1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80B52-6BEB-42E3-A16E-2F2AB0F846E1}" type="presOf" srcId="{0D9880DD-A565-4486-A1D0-D79D84BD7A11}" destId="{1812711D-D034-4232-9ABA-23683B6C4BB8}" srcOrd="0" destOrd="0" presId="urn:microsoft.com/office/officeart/2005/8/layout/hChevron3"/>
    <dgm:cxn modelId="{35CAB101-5A51-4C15-B08A-D62ADF663177}" srcId="{0D9880DD-A565-4486-A1D0-D79D84BD7A11}" destId="{DD15A48B-CEA8-4471-8A9D-B1317FB81E07}" srcOrd="0" destOrd="0" parTransId="{3E9E92CD-9BED-41D1-B321-3F533075CC90}" sibTransId="{8522DFC1-EAAE-41E4-9EFB-FF725327E0B3}"/>
    <dgm:cxn modelId="{AAF45CDB-992E-4D3A-9B53-D74F32C371E6}" type="presOf" srcId="{DD15A48B-CEA8-4471-8A9D-B1317FB81E07}" destId="{1D3E3106-E762-4A25-BBF8-7B2F3681372F}" srcOrd="0" destOrd="0" presId="urn:microsoft.com/office/officeart/2005/8/layout/hChevron3"/>
    <dgm:cxn modelId="{94C9AE0D-35DD-47DD-8F3C-5694B8A7D64F}" type="presParOf" srcId="{1812711D-D034-4232-9ABA-23683B6C4BB8}" destId="{1D3E3106-E762-4A25-BBF8-7B2F3681372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AA524B-DCCC-42D3-851A-FFACC7419C75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3725705-A538-4D4F-9537-8B24A8A60A00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Грамотность </a:t>
          </a:r>
          <a:endParaRPr lang="ru-RU" dirty="0">
            <a:solidFill>
              <a:srgbClr val="04374A"/>
            </a:solidFill>
          </a:endParaRPr>
        </a:p>
      </dgm:t>
    </dgm:pt>
    <dgm:pt modelId="{5C930E33-3D13-4977-9D90-1B371DEEE661}" type="parTrans" cxnId="{0F85F563-8C2D-458B-B92E-BC815142024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B1569562-2009-4D77-9C63-B8C94722E9BB}" type="sibTrans" cxnId="{0F85F563-8C2D-458B-B92E-BC815142024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AFA99118-F2DB-42BF-AEDE-B4265D926CAC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называть</a:t>
          </a:r>
          <a:endParaRPr lang="ru-RU" dirty="0">
            <a:solidFill>
              <a:srgbClr val="04374A"/>
            </a:solidFill>
          </a:endParaRPr>
        </a:p>
      </dgm:t>
    </dgm:pt>
    <dgm:pt modelId="{505E418F-5373-4277-BF79-365755B1D86B}" type="parTrans" cxnId="{BB595B99-4A3D-4D82-8158-2AD16A764772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15E4E560-B7A8-4404-AB2C-6C6F30CD06A2}" type="sibTrans" cxnId="{BB595B99-4A3D-4D82-8158-2AD16A764772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F8F01534-5B3C-4C50-9B9B-4142EDCD3FE0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объяснять</a:t>
          </a:r>
          <a:endParaRPr lang="ru-RU" dirty="0">
            <a:solidFill>
              <a:srgbClr val="04374A"/>
            </a:solidFill>
          </a:endParaRPr>
        </a:p>
      </dgm:t>
    </dgm:pt>
    <dgm:pt modelId="{9DC57C1E-4DFC-4E28-92C7-7973A4C28998}" type="parTrans" cxnId="{834BE0AF-F1FC-42EB-B8A5-4B466F13C39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25C3F67E-7E09-4BA5-A3E2-82F391C129CA}" type="sibTrans" cxnId="{834BE0AF-F1FC-42EB-B8A5-4B466F13C39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0CF8A087-7491-4419-BC72-44CB06E378E8}">
      <dgm:prSet phldrT="[Текст]"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делать выводы</a:t>
          </a:r>
          <a:endParaRPr lang="ru-RU" dirty="0">
            <a:solidFill>
              <a:srgbClr val="04374A"/>
            </a:solidFill>
          </a:endParaRPr>
        </a:p>
      </dgm:t>
    </dgm:pt>
    <dgm:pt modelId="{B7B15C9B-A14B-40FF-A712-9E8E0FF9CEC0}" type="parTrans" cxnId="{598CAB6B-40E0-49CD-B8FC-13342DDFD8C0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5EA7F703-11C1-4599-9B45-E132C03C2F96}" type="sibTrans" cxnId="{598CAB6B-40E0-49CD-B8FC-13342DDFD8C0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863B8510-094C-44D5-9C33-D8FDFAC47CA4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применять методы исследования</a:t>
          </a:r>
          <a:endParaRPr lang="ru-RU" dirty="0">
            <a:solidFill>
              <a:srgbClr val="04374A"/>
            </a:solidFill>
          </a:endParaRPr>
        </a:p>
      </dgm:t>
    </dgm:pt>
    <dgm:pt modelId="{A410AD7F-1524-4B4E-96EA-A6E45D23C03A}" type="parTrans" cxnId="{DC9C143C-A5F3-47E0-943A-0E1CD4B8B014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212468CA-DEED-4652-B752-D060C36D33DA}" type="sibTrans" cxnId="{DC9C143C-A5F3-47E0-943A-0E1CD4B8B014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1156D968-F909-4966-9C24-2D79ECEDE503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прогнозировать</a:t>
          </a:r>
          <a:endParaRPr lang="ru-RU" dirty="0">
            <a:solidFill>
              <a:srgbClr val="04374A"/>
            </a:solidFill>
          </a:endParaRPr>
        </a:p>
      </dgm:t>
    </dgm:pt>
    <dgm:pt modelId="{7A5A5DA6-E2F8-4F93-A1EA-9D85CCE32317}" type="parTrans" cxnId="{D9AD746D-BA0D-4844-9191-CBE3A15A193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2E3E360A-7676-406C-99AE-C7334EAB13F3}" type="sibTrans" cxnId="{D9AD746D-BA0D-4844-9191-CBE3A15A1938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BE8BA663-2932-433F-8DB0-049990038A51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получать информацию из разных источников</a:t>
          </a:r>
          <a:endParaRPr lang="ru-RU" dirty="0">
            <a:solidFill>
              <a:srgbClr val="04374A"/>
            </a:solidFill>
          </a:endParaRPr>
        </a:p>
      </dgm:t>
    </dgm:pt>
    <dgm:pt modelId="{DAA5D4C3-C4E8-41DD-8637-C028B44EA410}" type="parTrans" cxnId="{1E798BA2-8AD9-4EC1-B8AE-19F4E7394F4E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AC955B90-9FC1-40BB-AD75-3F91DAC7E71A}" type="sibTrans" cxnId="{1E798BA2-8AD9-4EC1-B8AE-19F4E7394F4E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6C8CE245-BA55-4A74-B74D-9ED912167F67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демонстрировать</a:t>
          </a:r>
          <a:endParaRPr lang="ru-RU" dirty="0">
            <a:solidFill>
              <a:srgbClr val="04374A"/>
            </a:solidFill>
          </a:endParaRPr>
        </a:p>
      </dgm:t>
    </dgm:pt>
    <dgm:pt modelId="{679454EC-3AB0-4058-AF9E-256B888AA771}" type="parTrans" cxnId="{2D636DDD-3024-4C40-A47B-145E8BE1416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DF8F0446-28C0-4164-ADED-12AE2F81BAD7}" type="sibTrans" cxnId="{2D636DDD-3024-4C40-A47B-145E8BE14167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C30A192C-C46F-4CB5-9E1A-C770EF562723}">
      <dgm:prSet/>
      <dgm:spPr/>
      <dgm:t>
        <a:bodyPr/>
        <a:lstStyle/>
        <a:p>
          <a:r>
            <a:rPr lang="ru-RU" dirty="0" smtClean="0">
              <a:solidFill>
                <a:srgbClr val="04374A"/>
              </a:solidFill>
            </a:rPr>
            <a:t>Умение рассуждать</a:t>
          </a:r>
          <a:endParaRPr lang="ru-RU" dirty="0">
            <a:solidFill>
              <a:srgbClr val="04374A"/>
            </a:solidFill>
          </a:endParaRPr>
        </a:p>
      </dgm:t>
    </dgm:pt>
    <dgm:pt modelId="{BEEE39F4-D661-4A36-9AE7-6690653A9DC2}" type="parTrans" cxnId="{580EEC48-F8F6-44C8-A824-7BD62039EB0A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4854CBD0-0057-44E4-AA26-CBC3F1D90EE6}" type="sibTrans" cxnId="{580EEC48-F8F6-44C8-A824-7BD62039EB0A}">
      <dgm:prSet/>
      <dgm:spPr/>
      <dgm:t>
        <a:bodyPr/>
        <a:lstStyle/>
        <a:p>
          <a:endParaRPr lang="ru-RU">
            <a:solidFill>
              <a:srgbClr val="04374A"/>
            </a:solidFill>
          </a:endParaRPr>
        </a:p>
      </dgm:t>
    </dgm:pt>
    <dgm:pt modelId="{D47EEF0E-5DF4-4EAD-856E-92A36487051D}" type="pres">
      <dgm:prSet presAssocID="{66AA524B-DCCC-42D3-851A-FFACC7419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EE0D8-FEAF-4572-8F46-97E7238DF504}" type="pres">
      <dgm:prSet presAssocID="{63725705-A538-4D4F-9537-8B24A8A60A00}" presName="centerShape" presStyleLbl="node0" presStyleIdx="0" presStyleCnt="1"/>
      <dgm:spPr/>
      <dgm:t>
        <a:bodyPr/>
        <a:lstStyle/>
        <a:p>
          <a:endParaRPr lang="ru-RU"/>
        </a:p>
      </dgm:t>
    </dgm:pt>
    <dgm:pt modelId="{FE6B2B24-3D42-4C24-AAA0-55930AF431A1}" type="pres">
      <dgm:prSet presAssocID="{505E418F-5373-4277-BF79-365755B1D86B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AF61C037-B196-416A-BA9A-F824EB485F08}" type="pres">
      <dgm:prSet presAssocID="{AFA99118-F2DB-42BF-AEDE-B4265D926CA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0A1D-F963-4976-B78B-B969A6D82972}" type="pres">
      <dgm:prSet presAssocID="{9DC57C1E-4DFC-4E28-92C7-7973A4C28998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A60732E1-7BB8-4C87-87DD-E1151767D0CA}" type="pres">
      <dgm:prSet presAssocID="{F8F01534-5B3C-4C50-9B9B-4142EDCD3FE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C1A7-1DC6-4AC1-B12E-DCC17E167F8F}" type="pres">
      <dgm:prSet presAssocID="{B7B15C9B-A14B-40FF-A712-9E8E0FF9CEC0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419C14DB-40B9-484B-8292-B22DCDE0F0FF}" type="pres">
      <dgm:prSet presAssocID="{0CF8A087-7491-4419-BC72-44CB06E378E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F06A6-9BE7-4601-9CE4-104FDD30FC7B}" type="pres">
      <dgm:prSet presAssocID="{A410AD7F-1524-4B4E-96EA-A6E45D23C03A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ADB4909E-48F8-43B1-856E-920EF9136318}" type="pres">
      <dgm:prSet presAssocID="{863B8510-094C-44D5-9C33-D8FDFAC47CA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479FA-9CC5-4838-9D47-F8D1522E92B1}" type="pres">
      <dgm:prSet presAssocID="{7A5A5DA6-E2F8-4F93-A1EA-9D85CCE32317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4C8BE7FB-7C5C-48FB-8D94-18F00C6C9900}" type="pres">
      <dgm:prSet presAssocID="{1156D968-F909-4966-9C24-2D79ECEDE50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D55AA-0175-434B-8C46-B5994B5296FC}" type="pres">
      <dgm:prSet presAssocID="{DAA5D4C3-C4E8-41DD-8637-C028B44EA410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032EB00D-8952-413E-B07D-5EFA31CD1206}" type="pres">
      <dgm:prSet presAssocID="{BE8BA663-2932-433F-8DB0-049990038A5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AA111-84A7-4D51-B782-34FC3B618F9B}" type="pres">
      <dgm:prSet presAssocID="{679454EC-3AB0-4058-AF9E-256B888AA771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A5D19D8F-0217-47E7-B0FE-57910337561D}" type="pres">
      <dgm:prSet presAssocID="{6C8CE245-BA55-4A74-B74D-9ED912167F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0417B-A22F-4139-A09D-7F2F451E1B6A}" type="pres">
      <dgm:prSet presAssocID="{BEEE39F4-D661-4A36-9AE7-6690653A9DC2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3EB8D16E-208E-452F-B871-31508ACE4D1E}" type="pres">
      <dgm:prSet presAssocID="{C30A192C-C46F-4CB5-9E1A-C770EF56272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CAB6B-40E0-49CD-B8FC-13342DDFD8C0}" srcId="{63725705-A538-4D4F-9537-8B24A8A60A00}" destId="{0CF8A087-7491-4419-BC72-44CB06E378E8}" srcOrd="2" destOrd="0" parTransId="{B7B15C9B-A14B-40FF-A712-9E8E0FF9CEC0}" sibTransId="{5EA7F703-11C1-4599-9B45-E132C03C2F96}"/>
    <dgm:cxn modelId="{DC9C143C-A5F3-47E0-943A-0E1CD4B8B014}" srcId="{63725705-A538-4D4F-9537-8B24A8A60A00}" destId="{863B8510-094C-44D5-9C33-D8FDFAC47CA4}" srcOrd="3" destOrd="0" parTransId="{A410AD7F-1524-4B4E-96EA-A6E45D23C03A}" sibTransId="{212468CA-DEED-4652-B752-D060C36D33DA}"/>
    <dgm:cxn modelId="{033AABB5-E3A4-45C8-B60D-C77E879B44C5}" type="presOf" srcId="{0CF8A087-7491-4419-BC72-44CB06E378E8}" destId="{419C14DB-40B9-484B-8292-B22DCDE0F0FF}" srcOrd="0" destOrd="0" presId="urn:microsoft.com/office/officeart/2005/8/layout/radial4"/>
    <dgm:cxn modelId="{834BE0AF-F1FC-42EB-B8A5-4B466F13C398}" srcId="{63725705-A538-4D4F-9537-8B24A8A60A00}" destId="{F8F01534-5B3C-4C50-9B9B-4142EDCD3FE0}" srcOrd="1" destOrd="0" parTransId="{9DC57C1E-4DFC-4E28-92C7-7973A4C28998}" sibTransId="{25C3F67E-7E09-4BA5-A3E2-82F391C129CA}"/>
    <dgm:cxn modelId="{12FA4921-0BDA-4CB1-8FB3-031FA3D72ACE}" type="presOf" srcId="{863B8510-094C-44D5-9C33-D8FDFAC47CA4}" destId="{ADB4909E-48F8-43B1-856E-920EF9136318}" srcOrd="0" destOrd="0" presId="urn:microsoft.com/office/officeart/2005/8/layout/radial4"/>
    <dgm:cxn modelId="{547F2ADD-A781-4E3A-8619-86A334AAB3CA}" type="presOf" srcId="{BEEE39F4-D661-4A36-9AE7-6690653A9DC2}" destId="{8ED0417B-A22F-4139-A09D-7F2F451E1B6A}" srcOrd="0" destOrd="0" presId="urn:microsoft.com/office/officeart/2005/8/layout/radial4"/>
    <dgm:cxn modelId="{4F97C561-8497-4FBE-A555-2F4223B99E65}" type="presOf" srcId="{C30A192C-C46F-4CB5-9E1A-C770EF562723}" destId="{3EB8D16E-208E-452F-B871-31508ACE4D1E}" srcOrd="0" destOrd="0" presId="urn:microsoft.com/office/officeart/2005/8/layout/radial4"/>
    <dgm:cxn modelId="{C124893B-CDDA-4EB0-9D89-1A6B1B0BA539}" type="presOf" srcId="{7A5A5DA6-E2F8-4F93-A1EA-9D85CCE32317}" destId="{EE8479FA-9CC5-4838-9D47-F8D1522E92B1}" srcOrd="0" destOrd="0" presId="urn:microsoft.com/office/officeart/2005/8/layout/radial4"/>
    <dgm:cxn modelId="{0F85F563-8C2D-458B-B92E-BC8151420247}" srcId="{66AA524B-DCCC-42D3-851A-FFACC7419C75}" destId="{63725705-A538-4D4F-9537-8B24A8A60A00}" srcOrd="0" destOrd="0" parTransId="{5C930E33-3D13-4977-9D90-1B371DEEE661}" sibTransId="{B1569562-2009-4D77-9C63-B8C94722E9BB}"/>
    <dgm:cxn modelId="{3CB61097-C9E5-498C-9ED6-96C251B285DF}" type="presOf" srcId="{DAA5D4C3-C4E8-41DD-8637-C028B44EA410}" destId="{91ED55AA-0175-434B-8C46-B5994B5296FC}" srcOrd="0" destOrd="0" presId="urn:microsoft.com/office/officeart/2005/8/layout/radial4"/>
    <dgm:cxn modelId="{DD71415E-0102-41D8-B2EA-4FB41011DC02}" type="presOf" srcId="{F8F01534-5B3C-4C50-9B9B-4142EDCD3FE0}" destId="{A60732E1-7BB8-4C87-87DD-E1151767D0CA}" srcOrd="0" destOrd="0" presId="urn:microsoft.com/office/officeart/2005/8/layout/radial4"/>
    <dgm:cxn modelId="{3590E040-E151-4B4B-899A-5CEB254BCDDC}" type="presOf" srcId="{505E418F-5373-4277-BF79-365755B1D86B}" destId="{FE6B2B24-3D42-4C24-AAA0-55930AF431A1}" srcOrd="0" destOrd="0" presId="urn:microsoft.com/office/officeart/2005/8/layout/radial4"/>
    <dgm:cxn modelId="{580EEC48-F8F6-44C8-A824-7BD62039EB0A}" srcId="{63725705-A538-4D4F-9537-8B24A8A60A00}" destId="{C30A192C-C46F-4CB5-9E1A-C770EF562723}" srcOrd="7" destOrd="0" parTransId="{BEEE39F4-D661-4A36-9AE7-6690653A9DC2}" sibTransId="{4854CBD0-0057-44E4-AA26-CBC3F1D90EE6}"/>
    <dgm:cxn modelId="{BB5DFCC4-17C7-4FAB-9CE4-E1CD7F2C21CA}" type="presOf" srcId="{B7B15C9B-A14B-40FF-A712-9E8E0FF9CEC0}" destId="{D171C1A7-1DC6-4AC1-B12E-DCC17E167F8F}" srcOrd="0" destOrd="0" presId="urn:microsoft.com/office/officeart/2005/8/layout/radial4"/>
    <dgm:cxn modelId="{02B5D965-E3AA-4AF3-9005-B3AD86B85CC1}" type="presOf" srcId="{66AA524B-DCCC-42D3-851A-FFACC7419C75}" destId="{D47EEF0E-5DF4-4EAD-856E-92A36487051D}" srcOrd="0" destOrd="0" presId="urn:microsoft.com/office/officeart/2005/8/layout/radial4"/>
    <dgm:cxn modelId="{A4EDAE3A-81B4-4D8A-816D-6CB01414EFFF}" type="presOf" srcId="{6C8CE245-BA55-4A74-B74D-9ED912167F67}" destId="{A5D19D8F-0217-47E7-B0FE-57910337561D}" srcOrd="0" destOrd="0" presId="urn:microsoft.com/office/officeart/2005/8/layout/radial4"/>
    <dgm:cxn modelId="{BB595B99-4A3D-4D82-8158-2AD16A764772}" srcId="{63725705-A538-4D4F-9537-8B24A8A60A00}" destId="{AFA99118-F2DB-42BF-AEDE-B4265D926CAC}" srcOrd="0" destOrd="0" parTransId="{505E418F-5373-4277-BF79-365755B1D86B}" sibTransId="{15E4E560-B7A8-4404-AB2C-6C6F30CD06A2}"/>
    <dgm:cxn modelId="{D9AD746D-BA0D-4844-9191-CBE3A15A1938}" srcId="{63725705-A538-4D4F-9537-8B24A8A60A00}" destId="{1156D968-F909-4966-9C24-2D79ECEDE503}" srcOrd="4" destOrd="0" parTransId="{7A5A5DA6-E2F8-4F93-A1EA-9D85CCE32317}" sibTransId="{2E3E360A-7676-406C-99AE-C7334EAB13F3}"/>
    <dgm:cxn modelId="{C7A6B6FF-CD90-4410-A8C9-E1D35B2BEF9F}" type="presOf" srcId="{AFA99118-F2DB-42BF-AEDE-B4265D926CAC}" destId="{AF61C037-B196-416A-BA9A-F824EB485F08}" srcOrd="0" destOrd="0" presId="urn:microsoft.com/office/officeart/2005/8/layout/radial4"/>
    <dgm:cxn modelId="{7360204F-77F7-4E69-9D35-8BF26052E295}" type="presOf" srcId="{BE8BA663-2932-433F-8DB0-049990038A51}" destId="{032EB00D-8952-413E-B07D-5EFA31CD1206}" srcOrd="0" destOrd="0" presId="urn:microsoft.com/office/officeart/2005/8/layout/radial4"/>
    <dgm:cxn modelId="{2D636DDD-3024-4C40-A47B-145E8BE14167}" srcId="{63725705-A538-4D4F-9537-8B24A8A60A00}" destId="{6C8CE245-BA55-4A74-B74D-9ED912167F67}" srcOrd="6" destOrd="0" parTransId="{679454EC-3AB0-4058-AF9E-256B888AA771}" sibTransId="{DF8F0446-28C0-4164-ADED-12AE2F81BAD7}"/>
    <dgm:cxn modelId="{F6668898-A5F2-4594-A8B9-31D594150061}" type="presOf" srcId="{679454EC-3AB0-4058-AF9E-256B888AA771}" destId="{232AA111-84A7-4D51-B782-34FC3B618F9B}" srcOrd="0" destOrd="0" presId="urn:microsoft.com/office/officeart/2005/8/layout/radial4"/>
    <dgm:cxn modelId="{C170EB10-69D1-4841-923B-D061951FF259}" type="presOf" srcId="{A410AD7F-1524-4B4E-96EA-A6E45D23C03A}" destId="{994F06A6-9BE7-4601-9CE4-104FDD30FC7B}" srcOrd="0" destOrd="0" presId="urn:microsoft.com/office/officeart/2005/8/layout/radial4"/>
    <dgm:cxn modelId="{D3196C52-8DFF-443D-995F-C0415839575B}" type="presOf" srcId="{1156D968-F909-4966-9C24-2D79ECEDE503}" destId="{4C8BE7FB-7C5C-48FB-8D94-18F00C6C9900}" srcOrd="0" destOrd="0" presId="urn:microsoft.com/office/officeart/2005/8/layout/radial4"/>
    <dgm:cxn modelId="{2392D54D-7499-44E5-85E2-EA4C49C9126E}" type="presOf" srcId="{9DC57C1E-4DFC-4E28-92C7-7973A4C28998}" destId="{78A00A1D-F963-4976-B78B-B969A6D82972}" srcOrd="0" destOrd="0" presId="urn:microsoft.com/office/officeart/2005/8/layout/radial4"/>
    <dgm:cxn modelId="{D17311D5-99E5-4191-9674-1CCCEBB1917E}" type="presOf" srcId="{63725705-A538-4D4F-9537-8B24A8A60A00}" destId="{E8FEE0D8-FEAF-4572-8F46-97E7238DF504}" srcOrd="0" destOrd="0" presId="urn:microsoft.com/office/officeart/2005/8/layout/radial4"/>
    <dgm:cxn modelId="{1E798BA2-8AD9-4EC1-B8AE-19F4E7394F4E}" srcId="{63725705-A538-4D4F-9537-8B24A8A60A00}" destId="{BE8BA663-2932-433F-8DB0-049990038A51}" srcOrd="5" destOrd="0" parTransId="{DAA5D4C3-C4E8-41DD-8637-C028B44EA410}" sibTransId="{AC955B90-9FC1-40BB-AD75-3F91DAC7E71A}"/>
    <dgm:cxn modelId="{8254B43B-3740-462C-A09E-211303F71AD1}" type="presParOf" srcId="{D47EEF0E-5DF4-4EAD-856E-92A36487051D}" destId="{E8FEE0D8-FEAF-4572-8F46-97E7238DF504}" srcOrd="0" destOrd="0" presId="urn:microsoft.com/office/officeart/2005/8/layout/radial4"/>
    <dgm:cxn modelId="{556538CD-E6FC-4A01-88CC-32FF991BC78E}" type="presParOf" srcId="{D47EEF0E-5DF4-4EAD-856E-92A36487051D}" destId="{FE6B2B24-3D42-4C24-AAA0-55930AF431A1}" srcOrd="1" destOrd="0" presId="urn:microsoft.com/office/officeart/2005/8/layout/radial4"/>
    <dgm:cxn modelId="{B067A494-E3E8-4763-A4D3-CE2B80A4E33C}" type="presParOf" srcId="{D47EEF0E-5DF4-4EAD-856E-92A36487051D}" destId="{AF61C037-B196-416A-BA9A-F824EB485F08}" srcOrd="2" destOrd="0" presId="urn:microsoft.com/office/officeart/2005/8/layout/radial4"/>
    <dgm:cxn modelId="{50C197EA-E7A5-4866-B8CB-C8E686D8C687}" type="presParOf" srcId="{D47EEF0E-5DF4-4EAD-856E-92A36487051D}" destId="{78A00A1D-F963-4976-B78B-B969A6D82972}" srcOrd="3" destOrd="0" presId="urn:microsoft.com/office/officeart/2005/8/layout/radial4"/>
    <dgm:cxn modelId="{5A333B81-E7E9-44F1-85BA-A1C02C792F04}" type="presParOf" srcId="{D47EEF0E-5DF4-4EAD-856E-92A36487051D}" destId="{A60732E1-7BB8-4C87-87DD-E1151767D0CA}" srcOrd="4" destOrd="0" presId="urn:microsoft.com/office/officeart/2005/8/layout/radial4"/>
    <dgm:cxn modelId="{2978232E-DB60-498E-A05C-523A5B3524C5}" type="presParOf" srcId="{D47EEF0E-5DF4-4EAD-856E-92A36487051D}" destId="{D171C1A7-1DC6-4AC1-B12E-DCC17E167F8F}" srcOrd="5" destOrd="0" presId="urn:microsoft.com/office/officeart/2005/8/layout/radial4"/>
    <dgm:cxn modelId="{79EC3ED0-0695-481F-ACA5-F0B48AFCC7BC}" type="presParOf" srcId="{D47EEF0E-5DF4-4EAD-856E-92A36487051D}" destId="{419C14DB-40B9-484B-8292-B22DCDE0F0FF}" srcOrd="6" destOrd="0" presId="urn:microsoft.com/office/officeart/2005/8/layout/radial4"/>
    <dgm:cxn modelId="{A6B601A4-F5F2-4DD3-95B4-B3521C63DAFA}" type="presParOf" srcId="{D47EEF0E-5DF4-4EAD-856E-92A36487051D}" destId="{994F06A6-9BE7-4601-9CE4-104FDD30FC7B}" srcOrd="7" destOrd="0" presId="urn:microsoft.com/office/officeart/2005/8/layout/radial4"/>
    <dgm:cxn modelId="{E5060623-B8F3-48A2-AEE5-626BA3A5CFFA}" type="presParOf" srcId="{D47EEF0E-5DF4-4EAD-856E-92A36487051D}" destId="{ADB4909E-48F8-43B1-856E-920EF9136318}" srcOrd="8" destOrd="0" presId="urn:microsoft.com/office/officeart/2005/8/layout/radial4"/>
    <dgm:cxn modelId="{BA2C9209-C564-4F05-96D9-37CF10F7DB77}" type="presParOf" srcId="{D47EEF0E-5DF4-4EAD-856E-92A36487051D}" destId="{EE8479FA-9CC5-4838-9D47-F8D1522E92B1}" srcOrd="9" destOrd="0" presId="urn:microsoft.com/office/officeart/2005/8/layout/radial4"/>
    <dgm:cxn modelId="{F0CABF87-16AC-4D2C-B9E1-F17E788F08B2}" type="presParOf" srcId="{D47EEF0E-5DF4-4EAD-856E-92A36487051D}" destId="{4C8BE7FB-7C5C-48FB-8D94-18F00C6C9900}" srcOrd="10" destOrd="0" presId="urn:microsoft.com/office/officeart/2005/8/layout/radial4"/>
    <dgm:cxn modelId="{76E7FEA2-28CC-4CD6-84F7-F3C7459F3685}" type="presParOf" srcId="{D47EEF0E-5DF4-4EAD-856E-92A36487051D}" destId="{91ED55AA-0175-434B-8C46-B5994B5296FC}" srcOrd="11" destOrd="0" presId="urn:microsoft.com/office/officeart/2005/8/layout/radial4"/>
    <dgm:cxn modelId="{C5DFFB21-D532-4CD4-87AF-5377BD9ED013}" type="presParOf" srcId="{D47EEF0E-5DF4-4EAD-856E-92A36487051D}" destId="{032EB00D-8952-413E-B07D-5EFA31CD1206}" srcOrd="12" destOrd="0" presId="urn:microsoft.com/office/officeart/2005/8/layout/radial4"/>
    <dgm:cxn modelId="{F1218C22-719E-4298-BFB5-15114B68FCA8}" type="presParOf" srcId="{D47EEF0E-5DF4-4EAD-856E-92A36487051D}" destId="{232AA111-84A7-4D51-B782-34FC3B618F9B}" srcOrd="13" destOrd="0" presId="urn:microsoft.com/office/officeart/2005/8/layout/radial4"/>
    <dgm:cxn modelId="{C4C646FF-026A-42F2-A7ED-BC943D59D76A}" type="presParOf" srcId="{D47EEF0E-5DF4-4EAD-856E-92A36487051D}" destId="{A5D19D8F-0217-47E7-B0FE-57910337561D}" srcOrd="14" destOrd="0" presId="urn:microsoft.com/office/officeart/2005/8/layout/radial4"/>
    <dgm:cxn modelId="{F34A65B2-5166-4A5D-A3FF-E5049434E7B4}" type="presParOf" srcId="{D47EEF0E-5DF4-4EAD-856E-92A36487051D}" destId="{8ED0417B-A22F-4139-A09D-7F2F451E1B6A}" srcOrd="15" destOrd="0" presId="urn:microsoft.com/office/officeart/2005/8/layout/radial4"/>
    <dgm:cxn modelId="{BD17A231-959E-41AC-BAFE-46234ADDF1DA}" type="presParOf" srcId="{D47EEF0E-5DF4-4EAD-856E-92A36487051D}" destId="{3EB8D16E-208E-452F-B871-31508ACE4D1E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3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6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852936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8836" y="659566"/>
            <a:ext cx="6228184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ярмарка </a:t>
            </a:r>
            <a: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социально-педагогических</a:t>
            </a:r>
            <a:b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 2024 </a:t>
            </a:r>
            <a: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000" dirty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Ростов </a:t>
            </a:r>
            <a: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  <a:r>
              <a:rPr lang="ru-RU" sz="2000" dirty="0">
                <a:solidFill>
                  <a:srgbClr val="0437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70800" y="3045406"/>
            <a:ext cx="7930088" cy="908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Формирование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у дошкольников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основ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функциональной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грамотности: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от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теории к практике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52120" y="5294535"/>
            <a:ext cx="40324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</a:t>
            </a:r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29»</a:t>
            </a:r>
          </a:p>
          <a:p>
            <a:pPr algn="l"/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85»</a:t>
            </a:r>
          </a:p>
          <a:p>
            <a:pPr algn="l"/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139»</a:t>
            </a:r>
          </a:p>
          <a:p>
            <a:pPr algn="l"/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142»</a:t>
            </a:r>
          </a:p>
          <a:p>
            <a:endParaRPr lang="ru-RU" sz="1800" b="0" dirty="0" smtClean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94088" y="5700836"/>
            <a:ext cx="55572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1800" b="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5896346"/>
            <a:ext cx="55572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13.12.2024</a:t>
            </a:r>
            <a:endParaRPr lang="ru-RU" sz="1800" b="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 грамотность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183880" cy="19442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это определенный уровень образованности воспитанников, показывающий степень овладения ими ключевыми (базовыми) компетенциями здорового образа жизни, позволяющий успешно адаптироваться в условиях изменяющегося внешнего мира и эффективно реализовать себя в различных видах деятельности, заботясь о поддержании собственного психического и физического здоровья</a:t>
            </a:r>
            <a:endParaRPr lang="ru-RU" sz="2400" dirty="0"/>
          </a:p>
        </p:txBody>
      </p:sp>
      <p:pic>
        <p:nvPicPr>
          <p:cNvPr id="1026" name="Picture 2" descr="https://sun9-31.userapi.com/impg/2mzebYoQxKp2RT02iH00xbot6VwUDB7COcy3sw/nPBOODES6qo.jpg?size=854x641&amp;quality=95&amp;sign=2f27edfe408cc5966ebbc0d6d26983f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5791"/>
            <a:ext cx="4738027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158967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Гражданская грамотность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55888" cy="20671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Century Schoolbook" pitchFamily="18" charset="0"/>
              </a:rPr>
              <a:t>     это способность понимать  гражданские права и обязанности  и  проявлять нравственные качества личности (ответственность, справедливость, толерантность), отражающие социально обусловленное отношение человека к своей стране, обществу, самому себе, в реальных и смоделированных жизненных ситуациях, носящих гражданский характер</a:t>
            </a:r>
            <a:r>
              <a:rPr lang="ru-RU" sz="2400" dirty="0" smtClean="0">
                <a:latin typeface="Century Schoolbook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ownloads\Уголок Родины -8 г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4"/>
          <a:stretch/>
        </p:blipFill>
        <p:spPr bwMode="auto">
          <a:xfrm>
            <a:off x="2172338" y="3284984"/>
            <a:ext cx="5112246" cy="3272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740924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36712"/>
            <a:ext cx="8856984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ФОП ДО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П.18. Социально-коммуникативное развитие. Задачи 5-6 лет 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587239"/>
              </p:ext>
            </p:extLst>
          </p:nvPr>
        </p:nvGraphicFramePr>
        <p:xfrm>
          <a:off x="395536" y="1700808"/>
          <a:ext cx="8497514" cy="4526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1636">
                  <a:extLst>
                    <a:ext uri="{9D8B030D-6E8A-4147-A177-3AD203B41FA5}">
                      <a16:colId xmlns="" xmlns:a16="http://schemas.microsoft.com/office/drawing/2014/main" val="1160559729"/>
                    </a:ext>
                  </a:extLst>
                </a:gridCol>
                <a:gridCol w="6925878">
                  <a:extLst>
                    <a:ext uri="{9D8B030D-6E8A-4147-A177-3AD203B41FA5}">
                      <a16:colId xmlns="" xmlns:a16="http://schemas.microsoft.com/office/drawing/2014/main" val="3389133694"/>
                    </a:ext>
                  </a:extLst>
                </a:gridCol>
              </a:tblGrid>
              <a:tr h="1446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Сфера социальных отношений</a:t>
                      </a:r>
                      <a:endParaRPr lang="ru-RU" sz="1200" dirty="0" smtClean="0">
                        <a:effectLst/>
                        <a:latin typeface="Century Schoolbook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1. Обогащать представления детей о 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формах поведения и действиях в различных ситуациях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в семье и ДОО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2. Поддерживать интерес детей к отношениям и событиям в коллективе, согласованию действий между собой и заинтересованности в общем результате совместной деятельности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3. Обеспечивать умение 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детей вырабатывать и принимать правила взаимодействия 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группе, понимание детьми 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последствий несоблюдения принятых правил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4. Расширять представления о 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правилах поведения в общественных местах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 marL="46356" marR="46356" marT="0" marB="0"/>
                </a:tc>
                <a:extLst>
                  <a:ext uri="{0D108BD9-81ED-4DB2-BD59-A6C34878D82A}">
                    <a16:rowId xmlns="" xmlns:a16="http://schemas.microsoft.com/office/drawing/2014/main" val="4242584803"/>
                  </a:ext>
                </a:extLst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Область формирования основ гражданственности и патриотизма</a:t>
                      </a:r>
                      <a:endParaRPr lang="ru-RU" sz="1200" dirty="0">
                        <a:effectLst/>
                        <a:latin typeface="Century Schoolbook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1 Воспитывать уважительное отношение к Родине, к людям разных национальностей, проживающим на территории России, их культурному наследию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2. Знакомить с содержанием государственных праздников и традициями празднования, развивать патриотические чувства, уважение и гордость за поступки  героев Отечества, достижения страны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Поддерживать детскую любознательность по отношению к родному краю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, эмоциональный отклик на проявления красоты в различных архитектурных объектах и произведениях искусства, явлениях природы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/>
                </a:tc>
                <a:extLst>
                  <a:ext uri="{0D108BD9-81ED-4DB2-BD59-A6C34878D82A}">
                    <a16:rowId xmlns="" xmlns:a16="http://schemas.microsoft.com/office/drawing/2014/main" val="55709890"/>
                  </a:ext>
                </a:extLst>
              </a:tr>
              <a:tr h="1388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Сфера трудового воспитания</a:t>
                      </a:r>
                      <a:endParaRPr lang="ru-RU" sz="1200" dirty="0">
                        <a:effectLst/>
                        <a:latin typeface="Century Schoolbook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Воспитывать бережное отношение к труду взрослых, к результатам их труда</a:t>
                      </a:r>
                      <a:endParaRPr lang="ru-RU" sz="1200" dirty="0">
                        <a:effectLst/>
                        <a:latin typeface="Century Schoolbook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/>
                </a:tc>
                <a:extLst>
                  <a:ext uri="{0D108BD9-81ED-4DB2-BD59-A6C34878D82A}">
                    <a16:rowId xmlns="" xmlns:a16="http://schemas.microsoft.com/office/drawing/2014/main" val="119702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29850"/>
            <a:ext cx="8856984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ФОП ДО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 П.18. Социально-коммуникативное развитие. Задачи 6-7 лет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337408"/>
              </p:ext>
            </p:extLst>
          </p:nvPr>
        </p:nvGraphicFramePr>
        <p:xfrm>
          <a:off x="428596" y="1214422"/>
          <a:ext cx="8497514" cy="5551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1636">
                  <a:extLst>
                    <a:ext uri="{9D8B030D-6E8A-4147-A177-3AD203B41FA5}">
                      <a16:colId xmlns="" xmlns:a16="http://schemas.microsoft.com/office/drawing/2014/main" val="1160559729"/>
                    </a:ext>
                  </a:extLst>
                </a:gridCol>
                <a:gridCol w="6925878">
                  <a:extLst>
                    <a:ext uri="{9D8B030D-6E8A-4147-A177-3AD203B41FA5}">
                      <a16:colId xmlns="" xmlns:a16="http://schemas.microsoft.com/office/drawing/2014/main" val="3389133694"/>
                    </a:ext>
                  </a:extLst>
                </a:gridCol>
              </a:tblGrid>
              <a:tr h="1446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Сфера социальных отношений</a:t>
                      </a:r>
                      <a:endParaRPr lang="ru-RU" sz="1200" dirty="0" smtClean="0">
                        <a:effectLst/>
                        <a:latin typeface="Century Schoolbook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1. Обогащать опыт применения </a:t>
                      </a:r>
                      <a:r>
                        <a:rPr lang="ru-RU" sz="1200" u="sng">
                          <a:latin typeface="Century Schoolbook" pitchFamily="18" charset="0"/>
                          <a:ea typeface="Calibri"/>
                          <a:cs typeface="Times New Roman"/>
                        </a:rPr>
                        <a:t>разнообразных способов взаимодействия</a:t>
                      </a: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со взрослыми и сверстниками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2. Осуществлять </a:t>
                      </a:r>
                      <a:r>
                        <a:rPr lang="ru-RU" sz="1200" u="sng">
                          <a:latin typeface="Century Schoolbook" pitchFamily="18" charset="0"/>
                          <a:ea typeface="Calibri"/>
                          <a:cs typeface="Times New Roman"/>
                        </a:rPr>
                        <a:t>выбор социально одобряемых действий в конкретных ситуациях</a:t>
                      </a: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 и обосновывать свои намерения и ценностные ориентации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3. Развивать способности ребенка понимать и учитывать интересы и чувства других, </a:t>
                      </a:r>
                      <a:r>
                        <a:rPr lang="ru-RU" sz="1200" u="sng">
                          <a:latin typeface="Century Schoolbook" pitchFamily="18" charset="0"/>
                          <a:ea typeface="Calibri"/>
                          <a:cs typeface="Times New Roman"/>
                        </a:rPr>
                        <a:t>разрешать возникающие конфликты конструктивными способами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4. Воспитывать привычку культурного поведения и общения с людьми, основ этикета, </a:t>
                      </a:r>
                      <a:r>
                        <a:rPr lang="ru-RU" sz="1200" u="sng">
                          <a:latin typeface="Century Schoolbook" pitchFamily="18" charset="0"/>
                          <a:ea typeface="Calibri"/>
                          <a:cs typeface="Times New Roman"/>
                        </a:rPr>
                        <a:t>правил поведения в общественных местах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42584803"/>
                  </a:ext>
                </a:extLst>
              </a:tr>
              <a:tr h="248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Область формирования основ гражданственности и патриотизма</a:t>
                      </a:r>
                      <a:endParaRPr lang="ru-RU" sz="1200" dirty="0">
                        <a:effectLst/>
                        <a:latin typeface="Century Schoolbook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1. Воспитывать патриотические и интернациональные чувства, уважительное отношение к Родине, к представителям разных национальностей, интерес к их культуре и обычаям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2. Расширять представления детей о государственных праздниках и поддерживать интерес детей к событиям, происходящим в стране, развивать чувство гордости за достижения страны в области спорта, науки и искусства, служения и верности интересам страны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3. Знакомить с целями и доступными практиками </a:t>
                      </a:r>
                      <a:r>
                        <a:rPr lang="ru-RU" sz="1200" u="sng" dirty="0" err="1">
                          <a:latin typeface="Century Schoolbook" pitchFamily="18" charset="0"/>
                          <a:ea typeface="Calibri"/>
                          <a:cs typeface="Times New Roman"/>
                        </a:rPr>
                        <a:t>волонтерства</a:t>
                      </a:r>
                      <a:r>
                        <a:rPr lang="ru-RU" sz="1200" u="sng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 в России</a:t>
                      </a: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 и включать детей при поддержке взрослых в </a:t>
                      </a:r>
                      <a:r>
                        <a:rPr lang="ru-RU" sz="1200" u="sng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социальные акции, волонтерские мероприятия в ДОО </a:t>
                      </a: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и в населенном пункте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4. Развивать интерес к населенному пункту, в котором живет, переживание чувства удивления, восхищения достопримечательностями, событиями прошлого и настоящего, поощрять </a:t>
                      </a:r>
                      <a:r>
                        <a:rPr lang="ru-RU" sz="1200" u="sng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активное участие в праздновании событий, связанных с его местом проживания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709890"/>
                  </a:ext>
                </a:extLst>
              </a:tr>
              <a:tr h="1388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Сфера трудового воспитания</a:t>
                      </a:r>
                      <a:endParaRPr lang="ru-RU" sz="1200" dirty="0">
                        <a:effectLst/>
                        <a:latin typeface="Century Schoolbook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 pitchFamily="18" charset="0"/>
                          <a:ea typeface="Calibri"/>
                          <a:cs typeface="Times New Roman"/>
                        </a:rPr>
                        <a:t>Воспитывать </a:t>
                      </a: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ответственность, добросовестность, стремление к участию в труде взрослых, оказанию посильной помощи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9702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8856984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ФОП ДО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П.22. Физическое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развитие. Задачи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337408"/>
              </p:ext>
            </p:extLst>
          </p:nvPr>
        </p:nvGraphicFramePr>
        <p:xfrm>
          <a:off x="323528" y="1196975"/>
          <a:ext cx="8568952" cy="55232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5062">
                  <a:extLst>
                    <a:ext uri="{9D8B030D-6E8A-4147-A177-3AD203B41FA5}">
                      <a16:colId xmlns="" xmlns:a16="http://schemas.microsoft.com/office/drawing/2014/main" val="1160559729"/>
                    </a:ext>
                  </a:extLst>
                </a:gridCol>
                <a:gridCol w="7323890">
                  <a:extLst>
                    <a:ext uri="{9D8B030D-6E8A-4147-A177-3AD203B41FA5}">
                      <a16:colId xmlns="" xmlns:a16="http://schemas.microsoft.com/office/drawing/2014/main" val="3389133694"/>
                    </a:ext>
                  </a:extLst>
                </a:gridCol>
              </a:tblGrid>
              <a:tr h="1080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3-4 года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укреплять здоровье детей средствами физического воспитания, создавать условия для формирования правильной осанки, способствовать усвоению правил безопасного поведения в двигательной деятельности;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закреплять культурно-гигиенические навыки и навыки самообслуживания, формируя полезные привычки, приобщая к здоровому образу жизни.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/>
                </a:tc>
                <a:extLst>
                  <a:ext uri="{0D108BD9-81ED-4DB2-BD59-A6C34878D82A}">
                    <a16:rowId xmlns="" xmlns:a16="http://schemas.microsoft.com/office/drawing/2014/main" val="4242584803"/>
                  </a:ext>
                </a:extLst>
              </a:tr>
              <a:tr h="1080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4-5 лет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укреплять здоровье ребенка, опорно-двигательный аппарат, формировать правильную осанку, повышать иммунитет средствами физического воспитания; формировать представления о факторах, влияющих на здоровье, воспитывать полезные привычки, способствовать усвоению правил безопасного поведения в двигательной деятельности.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/>
                </a:tc>
                <a:extLst>
                  <a:ext uri="{0D108BD9-81ED-4DB2-BD59-A6C34878D82A}">
                    <a16:rowId xmlns="" xmlns:a16="http://schemas.microsoft.com/office/drawing/2014/main" val="55709890"/>
                  </a:ext>
                </a:extLst>
              </a:tr>
              <a:tr h="1388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5-6 лет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Schoolbook" panose="02040604050505020304" pitchFamily="18" charset="0"/>
                        </a:rPr>
                        <a:t>расширять представления о здоровье и его ценности, факторах на него влияющих, оздоровительном воздействии физических упражнений, туризме как форме активного отдыха;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Schoolbook" panose="02040604050505020304" pitchFamily="18" charset="0"/>
                        </a:rPr>
                        <a:t>воспитывать бережное и заботливое отношение к своему здоровью и здоровью окружающих, осознанно соблюдать правила здорового образа жизни и безопасности в двигательной деятельности и во время туристских прогулок и экскурсий.</a:t>
                      </a:r>
                      <a:endParaRPr lang="ru-RU" sz="14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/>
                </a:tc>
                <a:extLst>
                  <a:ext uri="{0D108BD9-81ED-4DB2-BD59-A6C34878D82A}">
                    <a16:rowId xmlns="" xmlns:a16="http://schemas.microsoft.com/office/drawing/2014/main" val="1197027274"/>
                  </a:ext>
                </a:extLst>
              </a:tr>
              <a:tr h="185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6-7 лет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Schoolbook" panose="02040604050505020304" pitchFamily="18" charset="0"/>
                        </a:rPr>
                        <a:t>сохранять и укреплять здоровье детей средствами физического воспитания, расширять и уточнять представления о здоровье, факторах на него влияющих, средствах его укрепления, туризме, как форме активного отдыха, физической культуре и спорте, спортивных событиях и достижениях, правилах безопасного поведения в двигательной деятельности и при проведении туристских прогулок и экскурсий; воспитывать бережное, заботливое отношение к здоровью и человеческой жизни, развивать стремление к сохранению своего здоровья и здоровья окружающих людей, оказывать помощь и поддержку другим людям</a:t>
                      </a:r>
                      <a:endParaRPr lang="ru-RU" sz="14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56" marR="46356" marT="0" marB="0"/>
                </a:tc>
                <a:extLst>
                  <a:ext uri="{0D108BD9-81ED-4DB2-BD59-A6C34878D82A}">
                    <a16:rowId xmlns="" xmlns:a16="http://schemas.microsoft.com/office/drawing/2014/main" val="56142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8856984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ФОП ДО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П.19. Познавательное развитие. Задачи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000107"/>
          <a:ext cx="8429684" cy="5468112"/>
        </p:xfrm>
        <a:graphic>
          <a:graphicData uri="http://schemas.openxmlformats.org/drawingml/2006/table">
            <a:tbl>
              <a:tblPr/>
              <a:tblGrid>
                <a:gridCol w="1214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15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Форма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Формировать представления о геометрических фигурах и телах, обобщенные понятия: «многоугольники», «четырехугольники», «треугольники»; свойства геометрических фигур.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2. Развивать интерес к исследованию геометрических фигур и геометрических тел, действиям с ними.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3. Формировать умения: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зрительно распознавать геометрические фигуры и тела;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называть свойства геометрических фигур;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самостоятельно обследовать предметы и определять их свойства.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1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Количество и счет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1.Формировать представления о множествах (группах однородных предметов); единичных предметах (один); натуральном ряде чисел;  количественном и порядковом значениях числа; разных способах счета;  составе числа; целом, части целого.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2. Развивать интерес к самостоятельной счетной деятельности.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3. Формировать умения: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действовать с различными предметными множествами, выделять отдельные элементы множества;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применять количественный и порядковый счет в практической деятельности;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составлять любое число (в пределах 10) из отдельных единиц и двух меньших чисел;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делить предмет на 2-8 равных частей, правильно называть полученные части;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выполнять простые арифметические вычисления.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Величина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1.Формировать представления о различных параметрах величины, массе, объеме предметов; общепринятых приборах для измерения различных величин.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2. Развивать интерес к экспериментальной и измерительной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3. Формировать умения: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 сравнивать предметы, отличающиеся по одному или сразу нескольким параметрам величины;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 производить измерительные действия, пользуясь условными мерками и общепринятыми;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 измерять объем жидких и сыпучих тел.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8856984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ФОП ДО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П.19. Познавательное развитие. Задачи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429684" cy="4206240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72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Ориентирование в пространстве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1.Формировать  представления о пространстве, пространственных направлениях.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2. Развивать  интерес к самостоятельным пространственным действиям, развивать пространственное воображение.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3.Формировать опыт ориентирования в пространстве по основным направлениям.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Ориентирование во времени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1.Формировать представления о временных отрезках; эталонах времени (минута, час, сутки, неделя, месяц, год), о текучести, необратимости времени, о его смене и периодичности.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2. Развивать интерес к различным временным отрезкам, в которых протекает разнообразная деятельность детей, способам измерения времени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3. Формировать умения: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определять время;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ориентироваться в окружающей действительности с помощью календаря;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ориентироваться во времени;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- определять время по часам с точностью до часа.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Последовательность действий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1. Формировать представления об алгоритмических действиях.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2.Формировать стремление производить действия по порядку, по правилам.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3.Формировать умения: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 расчленять сложные действия на более простые;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 логически выстраивать цепочку событий;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 планировать свои действия;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- строго придерживаться определенных правил.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8856984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ФОП ДО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П.19. Познавательное развитие. Задачи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142983"/>
          <a:ext cx="8429684" cy="4206240"/>
        </p:xfrm>
        <a:graphic>
          <a:graphicData uri="http://schemas.openxmlformats.org/drawingml/2006/table">
            <a:tbl>
              <a:tblPr/>
              <a:tblGrid>
                <a:gridCol w="6429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67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4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5- 6 лет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4629" marR="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развивать интерес детей к самостоятельному познанию объектов окружающего мира в его разнообразных проявлениях и простейших зависимостях;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формировать представления детей о цифровых средствах познания окружающего мира, способах их безопасного использования;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развивать способность использовать математические знания и аналитические способы для познания математической стороны окружающего мира: опосредованное сравнение объектов с помощью заместителей (условной меры), сравнение по разным основаниям, счет, упорядочивание, классификация, </a:t>
                      </a:r>
                      <a:r>
                        <a:rPr lang="ru-RU" sz="1200" dirty="0" err="1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сериация</a:t>
                      </a: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 и тому подобное); совершенствовать ориентировку в пространстве и времени;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развивать способы взаимодействия с членами семьи и людьми ближайшего окружения в познавательной деятельности, расширять самостоятельные действия различной направленности, закреплять позитивный опыт в самостоятельной и совместной со взрослым и сверстниками деятельности;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расширять представления о многообразии объектов живой природы, их особенностях, среде обитания и образе жизни, в разные сезоны года, их потребностях; продолжать учить группировать объекты живой природы;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продолжать учить детей использовать приемы экспериментирования для познания объектов живой и неживой природы и их свойств и качеств;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продолжать знакомить с сезонными изменениями в природе, и деятельностью человека в разные сезоны, воспитывать положительное отношение </a:t>
                      </a:r>
                      <a:r>
                        <a:rPr lang="ru-RU" sz="1200" dirty="0" err="1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ковсемживым</a:t>
                      </a: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 существам, желание их беречь и заботиться.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4629" marR="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8856984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ФОП ДО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П.19. Познавательное развитие. Задачи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142983"/>
          <a:ext cx="8429684" cy="5257800"/>
        </p:xfrm>
        <a:graphic>
          <a:graphicData uri="http://schemas.openxmlformats.org/drawingml/2006/table">
            <a:tbl>
              <a:tblPr/>
              <a:tblGrid>
                <a:gridCol w="6429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67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4629" marR="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9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6 – 7 лет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4629" marR="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расширять самостоятельность, поощрять творчество детей в познавательно-исследовательской деятельности, избирательность познавательных интересов;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развивать умения детей включаться в коллективное исследование, обсуждать его ход, договариваться о совместных продуктивных действиях, выдвигать и доказывать свои предположения, представлять совместные результаты познания;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обогащать пространственные и временные представления, поощрять использование счета, вычислений, измерения, логических операций для познания и преобразования предметов окружающего мира;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развивать умения детей применять некоторые цифровые средства для познания окружающего мира, соблюдая правила их безопасного использования;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 закреплять и расширять представления детей о способах взаимодействия со взрослыми и сверстниками в разных видах деятельности, развивать чувство собственной компетентности в решении различных познавательных задач;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расширять представления о культурно-исторических событиях малой родины и Отечества, развивать интерес к достопримечательностям родной страны, её традициям и праздникам; воспитывать эмоционально-положительное отношение к ним;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формировать представления детей о многообразии стран и народов мира;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расширять и уточнять представления детей о богатстве природного мира в разных регионах России и на планете, о некоторых способах приспособления животных и растений к среде обитания, их потребностях, образе жизни живой природы и человека в разные сезоны года, закреплять умения классифицировать объекты живой природы;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Times New Roman"/>
                          <a:cs typeface="Times New Roman"/>
                        </a:rPr>
                        <a:t>- расширять и углублять представления детей о неживой природе и её свойствах, их использовании человеком, явлениях природы, воспитывать бережное и заботливое отношения к ней, формировать представления о профессиях, связанных с природой и её защитой.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4629" marR="14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3880" cy="83724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Что нужно для формирования функциональной грамотности?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407196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С</a:t>
            </a:r>
            <a:r>
              <a:rPr lang="ru-RU" sz="1800" b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оздание учебных ситуаций </a:t>
            </a: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инициирующих практическую деятельность детей, мотивирующих на познавательно-активную деятельность и проясняющих смыслы этой деятельности;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Поисковая активность </a:t>
            </a: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-  задания поискового характера, учебные исследования, проекты;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Приобретение опыта успешной деятельности</a:t>
            </a: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, разрешения проблем, принятие решений, позитивного поведения;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Учение в общении, или совместное сотрудничество </a:t>
            </a: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(работа  </a:t>
            </a: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парах и малых группах). </a:t>
            </a:r>
            <a:endParaRPr lang="ru-RU" sz="1800" b="1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" name="Picture 2" descr="https://lh3.googleusercontent.com/huJHOxaxR6V4EHKUitzCx_DELHtubPwiJavLvUvp979KdqwC8xaZ1Ui9L4amYtgGn6IJLcPmlr6wGait2Jk6NqQgoHqOZQS6_h2CyqoWwKW2ysVmkiZczaVh758dB3rY4WUvLK4UrYKy2HjQTtvwiNz4Hse0ImEt6VtLtTu6mpdyNcKiBFxIvN4jTg38nwk1fE49en3xx_FWwnRoFBoZ_1I9NYSiPx3jZvoRiNHyY00TKfYa2aO75-ksAgnnW4V_qmzTvNwFk9aLwJhVxEI7tjKjqq9vH6DFnTPv6IicIjHJKiumjUzKX025MWx7DLdS5v4rLP6miyLKL0s0htGsZgp8EjC_nNm8xSRggtWOiE8Y0lwRI0QbToFxljTGYF_b1jeXrR0LwkiI-G7CPLHEFRA9Vs9xergJADCAB47Jx4kvALP7EgUdkg6-IH69bCy63cfgrcs3Z7AWz9DGdrfw7yBbRs_dtkoEzUIFXNhJYezFcTVkmBscpuh8fRx5zqnlEel5Lh9xzbJWaWTTAf9nCBybtvbelM9ecBP1NcKHAVaGSK0P1ErggBXTtKmCpJfAnrwm7rU2Q9uNi2Q-8ZMpZ7qkPQoUnn6cYlgT4sI77cd4yQV_30Nz-QnGXSdrh1ukwqhs3yaKtD48gMDF0Mf6P6Yxiyek_gs1cgVPxbBhw7Cr8XGL2Dq7RXEpKTfsyY1ikwuiuEwmZZkAFGrRJPt5Bx726yl9wBUE4J9_XlPlOUwZymWV-U0DwcNDQziuKZuRMcI1dq6jZ-t1T3CJFAEYVIiS0EpDTXlWeDhHkjpEe_CjTG1xs7G7Zp0WUlGytYhrBaExoeARhxbjb4kXezt_HO7QGd7NzkPWvAvkiKHLiGto8HQNituMFyJrIv4SK2bGTL5n0xbu2MNJchrviOYp9sst3DRpElvYzZjH--MiIpSfFZMMYw=w497-h662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214818"/>
            <a:ext cx="1811744" cy="241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00438"/>
            <a:ext cx="1712777" cy="2283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12">
            <a:extLst>
              <a:ext uri="{FF2B5EF4-FFF2-40B4-BE49-F238E27FC236}">
                <a16:creationId xmlns="" xmlns:a16="http://schemas.microsoft.com/office/drawing/2014/main" id="{6FDCA7CB-857C-4CAA-BED2-02D889EE4BF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8"/>
          <a:stretch/>
        </p:blipFill>
        <p:spPr bwMode="auto">
          <a:xfrm>
            <a:off x="7072298" y="4500570"/>
            <a:ext cx="2071702" cy="2020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8A5D3A-2590-453C-A4E5-B7D1691EDD2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5143504" y="3500438"/>
            <a:ext cx="1986534" cy="2220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8C2F9B-A9A5-4DA2-B672-A4DAE20F350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9428" b="23900"/>
          <a:stretch/>
        </p:blipFill>
        <p:spPr bwMode="auto">
          <a:xfrm>
            <a:off x="142844" y="4214818"/>
            <a:ext cx="1785950" cy="2463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t.ws/uploads/pic/2019/11/%D0%90%D1%80%D0%B8%D1%81%D1%82%D0%B8%D0%BF%D0%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6500858" cy="20229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Пути реализации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деятельности в области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функциональной грамотности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91564046"/>
              </p:ext>
            </p:extLst>
          </p:nvPr>
        </p:nvGraphicFramePr>
        <p:xfrm>
          <a:off x="1524000" y="1397000"/>
          <a:ext cx="686442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xn--80aaaha1bii0a6ap6dwf.xn--p1acf/wp-content/uploads/2021/12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2438" r="19543" b="4114"/>
          <a:stretch/>
        </p:blipFill>
        <p:spPr bwMode="auto">
          <a:xfrm>
            <a:off x="1691680" y="2780928"/>
            <a:ext cx="2818656" cy="2366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16632"/>
            <a:ext cx="8107264" cy="10263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Кейс технологии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072494" cy="468052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Кейс-технологии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– способ организации познавательной деятельности, предполагающей  решение кейсов.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Кейс – описание конкретной реальной ситуации, в которую заложена проблема или ряд прямых или косвенных затруднений, противоречий, скрытых задач, которые необходимо решить.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https://e7.pngegg.com/pngimages/353/486/png-clipart-briefcase-child-toy-czech-republic-game-child-compact-car-gam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52" t="7285" r="13481" b="12357"/>
          <a:stretch>
            <a:fillRect/>
          </a:stretch>
        </p:blipFill>
        <p:spPr bwMode="auto">
          <a:xfrm>
            <a:off x="428596" y="3643314"/>
            <a:ext cx="1643074" cy="138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2428860" y="3429000"/>
          <a:ext cx="490538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428860" y="2794000"/>
          <a:ext cx="50482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76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79208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itchFamily="18" charset="0"/>
              </a:rPr>
              <a:t>Концептуальные основы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itchFamily="18" charset="0"/>
              </a:rPr>
              <a:t>кейс-технологии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752528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6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знакомство с реальной или смоделированной проблемой, её </a:t>
            </a:r>
            <a:r>
              <a:rPr lang="ru-RU" sz="2600" b="1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анализ</a:t>
            </a:r>
            <a:r>
              <a:rPr lang="ru-RU" sz="26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 и представление  своего взгляда на её </a:t>
            </a:r>
            <a:r>
              <a:rPr lang="ru-RU" sz="2600" dirty="0" smtClean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решение </a:t>
            </a:r>
            <a:endParaRPr lang="ru-RU" sz="2600" dirty="0">
              <a:solidFill>
                <a:prstClr val="black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6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анализируя проблемную ситуацию, предлагая идеи по решению проблемы </a:t>
            </a:r>
            <a:r>
              <a:rPr lang="ru-RU" sz="2600" b="1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группе сверстников</a:t>
            </a:r>
            <a:r>
              <a:rPr lang="ru-RU" sz="26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, ребёнок при помощи педагога овладевает социальным опытом, а также практикой речевого взаимодействия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решение дилеммы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>
                <a:solidFill>
                  <a:prstClr val="black"/>
                </a:solidFill>
                <a:latin typeface="Century Schoolbook" panose="02040604050505020304" pitchFamily="18" charset="0"/>
                <a:cs typeface="Arial" pitchFamily="34" charset="0"/>
              </a:rPr>
              <a:t>формирование  исследовательских и организаторских навыков, ораторских способностей и навыков публичного выступления</a:t>
            </a:r>
          </a:p>
          <a:p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27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1004927" y="50619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720764" y="44856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776327" y="4528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1004927" y="25473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48756" y="19710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2071727" y="2058363"/>
            <a:ext cx="65389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dirty="0" err="1" smtClean="0">
                <a:latin typeface="Century Schoolbook" pitchFamily="18" charset="0"/>
              </a:rPr>
              <a:t>Кейс-стади</a:t>
            </a:r>
            <a:r>
              <a:rPr lang="ru-RU" sz="2400" dirty="0" smtClean="0">
                <a:latin typeface="Century Schoolbook" pitchFamily="18" charset="0"/>
              </a:rPr>
              <a:t> (метод ситуационного анализа</a:t>
            </a:r>
            <a:r>
              <a:rPr lang="ru-RU" sz="2400" dirty="0" smtClean="0"/>
              <a:t>)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776327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1004927" y="33855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720764" y="2809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776327" y="2852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1006515" y="4222126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720764" y="36474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776327" y="36903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1004927" y="592233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720764" y="534607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776327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2071727" y="2920376"/>
            <a:ext cx="29514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 err="1" smtClean="0">
                <a:latin typeface="Century Schoolbook" pitchFamily="18" charset="0"/>
              </a:rPr>
              <a:t>кейс-иллюстрации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2071727" y="3760163"/>
            <a:ext cx="17860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Century Schoolbook" pitchFamily="18" charset="0"/>
              </a:rPr>
              <a:t>видео-кейс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2071727" y="4601538"/>
            <a:ext cx="38106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Schoolbook" pitchFamily="18" charset="0"/>
              </a:rPr>
              <a:t>ролевое проектирование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2071727" y="5452438"/>
            <a:ext cx="1635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Century Schoolbook" pitchFamily="18" charset="0"/>
              </a:rPr>
              <a:t>фото-кейс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88468" y="456152"/>
            <a:ext cx="8107264" cy="1026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Кейс технологии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75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Этапы разработки кейса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47248" cy="287063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Определение места кейса в системе образовательных целей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Построение или выбор модели ситуации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Создание описания ситуации и путей ее решения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Сбор дополнительной информации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Подготовка вопросов и заданий по содержанию кейса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Презентация кейса</a:t>
            </a:r>
            <a:endParaRPr lang="ru-RU" sz="2000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84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080516"/>
          <a:ext cx="7215237" cy="5454794"/>
        </p:xfrm>
        <a:graphic>
          <a:graphicData uri="http://schemas.openxmlformats.org/drawingml/2006/table">
            <a:tbl>
              <a:tblPr/>
              <a:tblGrid>
                <a:gridCol w="1810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4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9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524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Этап</a:t>
                      </a:r>
                      <a:endParaRPr lang="ru-RU" sz="1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Деятельность     взрослого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Деятельность    детей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5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 этап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Мотивационный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Привлекает</a:t>
                      </a:r>
                      <a:r>
                        <a:rPr lang="ru-RU" sz="1000">
                          <a:latin typeface="Century Schoolbook" pitchFamily="18" charset="0"/>
                          <a:ea typeface="Calibri"/>
                          <a:cs typeface="Times New Roman"/>
                        </a:rPr>
                        <a:t> внимание дошкольников к предстоящей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пробуждает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интерес.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Создаёт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мотивацию к предстоящей деятельности.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 dirty="0">
                          <a:latin typeface="Century Schoolbook" pitchFamily="18" charset="0"/>
                          <a:cs typeface="Times New Roman"/>
                        </a:rPr>
                        <a:t>Проявляют</a:t>
                      </a:r>
                      <a:r>
                        <a:rPr lang="ru-RU" sz="1000" dirty="0">
                          <a:latin typeface="Century Schoolbook" pitchFamily="18" charset="0"/>
                          <a:cs typeface="Times New Roman"/>
                        </a:rPr>
                        <a:t> внимание и интерес к предстоящей деятельности.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1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 этап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Ознакомительно - аналитический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Знакомит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с ситуацией или заданием; фиксирует внимание на её осмыслении.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Формулирует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суть проблемы.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Побуждает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детей к выделению главной идеи, необходимости разобраться в коллизии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Определяет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цель предстоящей деятельности.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Знакомятся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с ситуацией, заданием.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Присваивают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 проблему.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Активизируют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необходимые знания (анализируют, обобщают, систематизируют).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Концентрируются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на поиске цели предстоящей деятельности.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970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 этап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Организационно - поисковый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Организует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детей в группы.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Фиксирует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внимание детей на правилах сотрудничества.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Вовлекает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детей в дискуссию с целью поиска вариантов решения ситуации или задания.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Побуждает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детей к выработке решения  предложенной ситуации.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Объединяются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в группы.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Вспоминают и уточняют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правила сотрудничества.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Участвуют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в обсуждении, рассуждают, анализируют.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Находят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общее для всей группы решение.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582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 этап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Презентационный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Организует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презентацию решения.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Активизирует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детей к выступлению.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Помогает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проанализировать принятое решение.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Представляют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вариант решения и обосновывают его.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776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 этап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         Итоговый</a:t>
                      </a:r>
                      <a:endParaRPr lang="ru-RU" sz="10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Побуждает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 детей к обсуждению правильного решения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Просит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дошкольников найти аналогию в собственном опыте</a:t>
                      </a:r>
                      <a:r>
                        <a:rPr lang="ru-RU" sz="1000" b="1">
                          <a:latin typeface="Century Schoolbook" pitchFamily="18" charset="0"/>
                          <a:cs typeface="Times New Roman"/>
                        </a:rPr>
                        <a:t>, </a:t>
                      </a:r>
                      <a:r>
                        <a:rPr lang="ru-RU" sz="1000">
                          <a:latin typeface="Century Schoolbook" pitchFamily="18" charset="0"/>
                          <a:cs typeface="Times New Roman"/>
                        </a:rPr>
                        <a:t>проанализировать и сделать вывод о важности правильного решения 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 dirty="0">
                          <a:latin typeface="Century Schoolbook" pitchFamily="18" charset="0"/>
                          <a:cs typeface="Times New Roman"/>
                        </a:rPr>
                        <a:t>Обсуждают окончательный </a:t>
                      </a:r>
                      <a:r>
                        <a:rPr lang="ru-RU" sz="1000" dirty="0">
                          <a:latin typeface="Century Schoolbook" pitchFamily="18" charset="0"/>
                          <a:cs typeface="Times New Roman"/>
                        </a:rPr>
                        <a:t>вариант решения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b="1" dirty="0">
                          <a:latin typeface="Century Schoolbook" pitchFamily="18" charset="0"/>
                          <a:cs typeface="Times New Roman"/>
                        </a:rPr>
                        <a:t>Приводят </a:t>
                      </a:r>
                      <a:r>
                        <a:rPr lang="ru-RU" sz="1000" dirty="0">
                          <a:latin typeface="Century Schoolbook" pitchFamily="18" charset="0"/>
                          <a:cs typeface="Times New Roman"/>
                        </a:rPr>
                        <a:t>примеры аналогичных ситуаций из собственного опыта, размышляют о важности правильного решения в подобных ситуациях.</a:t>
                      </a:r>
                    </a:p>
                  </a:txBody>
                  <a:tcPr marL="33119" marR="3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Технологическая карта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76672"/>
            <a:ext cx="5651060" cy="10515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Метод ситуационного анализа, кейс-метод, метод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кейс-стади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это представленный для анализа случай или ситуация, в которой заложена проблема или ряд прямых или косвенных затруднений, противоречий, скрытых задач для решения.</a:t>
            </a:r>
            <a:endParaRPr lang="ru-RU" sz="2000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1026" name="Блок-схема: документ 33"/>
          <p:cNvSpPr>
            <a:spLocks noChangeArrowheads="1"/>
          </p:cNvSpPr>
          <p:nvPr/>
        </p:nvSpPr>
        <p:spPr bwMode="auto">
          <a:xfrm>
            <a:off x="357158" y="357166"/>
            <a:ext cx="2714644" cy="1571636"/>
          </a:xfrm>
          <a:prstGeom prst="flowChartDocumen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0D0D0D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Надпись 32"/>
          <p:cNvSpPr txBox="1">
            <a:spLocks noChangeArrowheads="1"/>
          </p:cNvSpPr>
          <p:nvPr/>
        </p:nvSpPr>
        <p:spPr bwMode="auto">
          <a:xfrm>
            <a:off x="557183" y="415904"/>
            <a:ext cx="2300305" cy="108427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Кейс-стади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(метод ситуационного анализа)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1472" y="3071810"/>
            <a:ext cx="6929486" cy="300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Кейс должен: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Calibri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Calibri"/>
                <a:cs typeface="Arial" pitchFamily="34" charset="0"/>
              </a:rPr>
              <a:t>Быть написан интересно, простым и доходчивым языком.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Calibri"/>
                <a:cs typeface="Arial" pitchFamily="34" charset="0"/>
              </a:rPr>
              <a:t> Отличаться «драматизмом»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Calibri"/>
                <a:cs typeface="Arial" pitchFamily="34" charset="0"/>
              </a:rPr>
              <a:t>проблемностью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itchFamily="18" charset="0"/>
              <a:ea typeface="Calibri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Calibri"/>
                <a:cs typeface="Arial" pitchFamily="34" charset="0"/>
              </a:rPr>
              <a:t> Выразительно  определять «сердцевину» проблемы.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Calibri"/>
                <a:cs typeface="Arial" pitchFamily="34" charset="0"/>
              </a:rPr>
              <a:t> Показывать как положительные примеры,                                     так и отрицательные.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Calibri"/>
                <a:cs typeface="Arial" pitchFamily="34" charset="0"/>
              </a:rPr>
              <a:t> Соответствовать потребностям выбранного контингента обучающихся.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Calibri"/>
                <a:cs typeface="Arial" pitchFamily="34" charset="0"/>
              </a:rPr>
              <a:t> Текст кейса не должен подсказывать ни одного решения относительно поставленной проблемы.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91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755837" cy="93610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     Цель кейса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418074" cy="15001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совместными 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усилиями мини-группы дошкольников проанализировать ситуацию, принять решение, найти 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выход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</a:br>
            <a:endParaRPr lang="ru-RU" sz="2400" b="1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5" name="Picture 2" descr="https://lh3.googleusercontent.com/q0tX8crJzcD1Tso6LesH5cQ-tfxn3hsJv-aFkA2pMy0CRLoIFtC8o0Zc-M46WL4RQ2tu_hnKYKw4mfEDW7RIaCjgO2y8Mwbz7fUXyEEFJqdR5t53N5eyMxDRxN0lKE_DpHY6eZimabncCZ2_XBmLFC_oNb9WbmYvVGz0_VXyVDwKNAygQ0jbAELAq9LmK9vLubISI4ehQITSSyuY_owhItkWUWuEQv2HlOMiEJtWNSvZQqenCKFf1df76k-2uBvWMBny1CgzFVyL5db5liFUOqEYCxRrxHoZbEib2R9WJsZKZaXAIWWFVNfkvGqW1PgiazT27r-Yz9au5VS9_7GXJCa_ILC8aPsjiNYR5x-SEyK1RlzoG0n8D1F4ZBPr13Fgj7dMuSyFiROdVmB_BalGPdVFvuUrTb55kzRCYYNeOx5P9YHrFq7Rqwj5THubBFubq5WIjIchi-qSWH8Y3Yv657OiGJueyeXO5rjsAzlE1eC9X0Qe5_ZNSP9PN68yMDsy_FQD79jbEAeQqQnXsE8Q8QM_uMY-q6F4GoI2Hcgwk2H0gitEDA7nO-5zRELCKJcR7ZVRttMnqgnxuwA7zJ51fp5kA1Xbzh2qr316-Efp4bsUNA7n0-LPvou1hxA36Zq5g02C3vBQi4ddF3BeHwhhiy4NuLgHw8t0OlK7060AaEw3rzYydIJ7EJBLlWr4wtYJoq-lCqENU4bjNKL8ovAGhpI72tfSx0mpONtkhh16oqbk39VPEXuLYAT_8U-P_7zaQ3_Y7bk3Rcjr9EuVDSvtFOAlQZ6e-gewqUYzdYyjQ9tHte6BZcH3b4ZrKGxfV1ms3-Vn1JUEysMRnLNbG0eJHHdp_7PKem7FrioGDe11Ke45jSH7NUcCn9XbOMWmHIshsdQQzoPQHhs-LZrf9hxh07j3lA7RNQDq4qXI9ZlFovBiRsARRA=w883-h662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714752"/>
            <a:ext cx="2952135" cy="2752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_viber_2024-10-30_07-25-09-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00306"/>
            <a:ext cx="3286148" cy="2464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изображение_viber_2024-10-30_07-26-16-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500306"/>
            <a:ext cx="285752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246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571612"/>
            <a:ext cx="7992888" cy="345638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развитие навыков анализа и критического мышления;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соединение теории и практики;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представление примеров принимаемых решений;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формирование навыков оценки альтернативных вариантов в условиях неопределенности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76672"/>
            <a:ext cx="734481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Результат использования</a:t>
            </a:r>
          </a:p>
          <a:p>
            <a:pPr lvl="0" algn="ctr">
              <a:spcBef>
                <a:spcPct val="20000"/>
              </a:spcBef>
              <a:buClr>
                <a:srgbClr val="93A299"/>
              </a:buClr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технологии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кейса-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стади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94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Кейс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иллюстрация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85992"/>
            <a:ext cx="818388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это иллюстрация, которая используется для анализа и </a:t>
            </a: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решения</a:t>
            </a:r>
            <a:r>
              <a:rPr lang="ru-RU" sz="28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проблемной ситуации.</a:t>
            </a:r>
            <a:endParaRPr lang="ru-RU" sz="2800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3074" name="Блок-схема: документ 19"/>
          <p:cNvSpPr>
            <a:spLocks noChangeArrowheads="1"/>
          </p:cNvSpPr>
          <p:nvPr/>
        </p:nvSpPr>
        <p:spPr bwMode="auto">
          <a:xfrm>
            <a:off x="428596" y="500042"/>
            <a:ext cx="3143272" cy="1857388"/>
          </a:xfrm>
          <a:prstGeom prst="flowChartDocumen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0D0D0D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Надпись 18"/>
          <p:cNvSpPr txBox="1">
            <a:spLocks noChangeArrowheads="1"/>
          </p:cNvSpPr>
          <p:nvPr/>
        </p:nvSpPr>
        <p:spPr bwMode="auto">
          <a:xfrm>
            <a:off x="642910" y="857232"/>
            <a:ext cx="2623687" cy="9839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Кейс-иллюстрации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Елена Анатольевна\Documents\Функциональная грамотность\Кейсы\магазин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4429156" cy="2328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43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Функциональная грамотность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211" y="1052736"/>
            <a:ext cx="8249570" cy="50077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Функциональная грамотность 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-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А.А. Леонтьев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Функциональная </a:t>
            </a:r>
            <a:r>
              <a:rPr lang="ru-RU" sz="18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грамотность </a:t>
            </a:r>
            <a:r>
              <a:rPr lang="ru-RU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связана с готовностью: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добывать знания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применять знания и умения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оценивать знания и умения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существлять саморазвитие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Результат использования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 технологии кейса-иллюстрация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424936" cy="482453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Умение взаимодействовать в системах «ребенок-ребенок», «ребенок-взрослый»;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Соотносить свои устремления с интересами других людей;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Продуктивно взаимодействовать с членами группы, решающей общую задачу;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Получать необходимую информацию в общении;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Выслушивать другого и прийти к общему решению;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Вести диалог со взрослыми и сверстниками;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Адекватно реагировать в конфликтных ситуациях.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73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975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Arial" pitchFamily="34" charset="0"/>
              </a:rPr>
              <a:t>Фото-кейс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678" y="857232"/>
            <a:ext cx="5627572" cy="1440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может основываться на сюжетах из реальной жизни, в которых заложены противоречия или проблемы.</a:t>
            </a:r>
            <a:endParaRPr lang="ru-RU" sz="2400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428868"/>
            <a:ext cx="3571900" cy="2291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428868"/>
            <a:ext cx="3643338" cy="2401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4098" name="Блок-схема: документ 14"/>
          <p:cNvSpPr>
            <a:spLocks noChangeArrowheads="1"/>
          </p:cNvSpPr>
          <p:nvPr/>
        </p:nvSpPr>
        <p:spPr bwMode="auto">
          <a:xfrm>
            <a:off x="500034" y="142852"/>
            <a:ext cx="2500330" cy="1643074"/>
          </a:xfrm>
          <a:prstGeom prst="flowChartDocumen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0D0D0D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Надпись 13"/>
          <p:cNvSpPr txBox="1">
            <a:spLocks noChangeArrowheads="1"/>
          </p:cNvSpPr>
          <p:nvPr/>
        </p:nvSpPr>
        <p:spPr bwMode="auto">
          <a:xfrm>
            <a:off x="693709" y="522265"/>
            <a:ext cx="1996162" cy="56334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Фото-кейс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929198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Tx/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Результат использования фото кейса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Arial" pitchFamily="34" charset="0"/>
            </a:endParaRP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  <a:cs typeface="Arial" pitchFamily="34" charset="0"/>
              </a:rPr>
              <a:t>Обогащает познавательный опыт детей;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  <a:cs typeface="Arial" pitchFamily="34" charset="0"/>
              </a:rPr>
              <a:t>Дает возможность смело участвовать в диалоге, высказывать точку зрения</a:t>
            </a:r>
          </a:p>
        </p:txBody>
      </p:sp>
    </p:spTree>
    <p:extLst>
      <p:ext uri="{BB962C8B-B14F-4D97-AF65-F5344CB8AC3E}">
        <p14:creationId xmlns:p14="http://schemas.microsoft.com/office/powerpoint/2010/main" val="3436390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370" y="357166"/>
            <a:ext cx="6722630" cy="105156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Кейс технология 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«Ролевое проектирование»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000240"/>
            <a:ext cx="7992888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это вид кейс-технологии, способствующий расширению социального и коммуникативного опыта дошкольников посредством проигрывания заданных ролей.</a:t>
            </a:r>
          </a:p>
        </p:txBody>
      </p:sp>
      <p:sp>
        <p:nvSpPr>
          <p:cNvPr id="5122" name="Блок-схема: документ 11"/>
          <p:cNvSpPr>
            <a:spLocks noChangeArrowheads="1"/>
          </p:cNvSpPr>
          <p:nvPr/>
        </p:nvSpPr>
        <p:spPr bwMode="auto">
          <a:xfrm>
            <a:off x="357158" y="357166"/>
            <a:ext cx="2324100" cy="1333500"/>
          </a:xfrm>
          <a:prstGeom prst="flowChartDocumen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0D0D0D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Надпись 12"/>
          <p:cNvSpPr txBox="1">
            <a:spLocks noChangeArrowheads="1"/>
          </p:cNvSpPr>
          <p:nvPr/>
        </p:nvSpPr>
        <p:spPr bwMode="auto">
          <a:xfrm>
            <a:off x="571472" y="500042"/>
            <a:ext cx="1933575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Кейс-технологиюя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«ролевое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проектирование»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36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17632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Результат использования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 технологии «ролевого проектирования»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8640960" cy="4968552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Умение использовать основными культурными способами деятельности, проявлять инициативу и самостоятельность в разных видах деятельности;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Умение договариваться, учитывать интересы и чувства других, разрешать конфликты;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Умение следовать социальным нормам поведения и правилам в разных видах деятельности;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Умение задавать вопросы взрослым и сверстниками, анализировать поступки людей;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Умение принимать собственные решение, опираясь на свои знания и умения в различных видах деятельности;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Навык владения разными формами  и видами игры, различение условной и реальной ситуаций;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 Навыки владения устной речью, умение использовать речь для выражения своих мыслей, чувств и желаний.</a:t>
            </a:r>
            <a:endParaRPr lang="ru-RU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72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96944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Индикаторы функциональной грамотности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328592"/>
          </a:xfrm>
        </p:spPr>
        <p:txBody>
          <a:bodyPr>
            <a:noAutofit/>
          </a:bodyPr>
          <a:lstStyle/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Самостоятельно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устанавливает причинно-следственные связи и отношения между системами объектов и явлений с применением различных средств;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Объясняет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роль воздействия (взаимодействия) человека на объективы или явления, используя научные знания;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Добывает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информацию различными способами;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Делает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умозаключения на основе данных из различных источников информации;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Ставит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цель;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Самостоятельно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планирует свои действия;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Самостоятельно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действует в соответствии с предлагаемым алгоритмом, составляет собственный алгоритм;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При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обнаружении несоответствия полученных результатов и цели, корректирует свою деятельность;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Самостоятельно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составляет модели и использует их в исследовательской деятельности;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Владеет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способами работы с данными (схемами, символами, знаками, таблицами) естественнонаучных явлений;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 smtClean="0">
                <a:solidFill>
                  <a:schemeClr val="tx1"/>
                </a:solidFill>
                <a:latin typeface="Century Schoolbook" pitchFamily="18" charset="0"/>
              </a:rPr>
              <a:t> Адекватно </a:t>
            </a:r>
            <a:r>
              <a:rPr lang="ru-RU" sz="1700" dirty="0">
                <a:solidFill>
                  <a:schemeClr val="tx1"/>
                </a:solidFill>
                <a:latin typeface="Century Schoolbook" pitchFamily="18" charset="0"/>
              </a:rPr>
              <a:t>оценивает результаты своей деятельности, презентует </a:t>
            </a:r>
            <a:endParaRPr lang="ru-RU" sz="1700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81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1004927" y="50619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720764" y="44856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776327" y="4528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1004927" y="25473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48756" y="19710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2071727" y="2058363"/>
            <a:ext cx="65389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dirty="0" err="1" smtClean="0">
                <a:latin typeface="Century Schoolbook" pitchFamily="18" charset="0"/>
              </a:rPr>
              <a:t>Кейс-стади</a:t>
            </a:r>
            <a:r>
              <a:rPr lang="ru-RU" sz="2400" dirty="0" smtClean="0">
                <a:latin typeface="Century Schoolbook" pitchFamily="18" charset="0"/>
              </a:rPr>
              <a:t> (метод ситуационного анализа</a:t>
            </a:r>
            <a:r>
              <a:rPr lang="ru-RU" sz="2400" dirty="0" smtClean="0"/>
              <a:t>)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776327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1004927" y="338551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720764" y="2809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776327" y="2852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1006515" y="4222126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720764" y="36474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776327" y="36903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1004927" y="592233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720764" y="534607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776327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2071727" y="2920376"/>
            <a:ext cx="29514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 err="1" smtClean="0">
                <a:latin typeface="Century Schoolbook" pitchFamily="18" charset="0"/>
              </a:rPr>
              <a:t>кейс-иллюстрации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2071727" y="3760163"/>
            <a:ext cx="17860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Century Schoolbook" pitchFamily="18" charset="0"/>
              </a:rPr>
              <a:t>видео-кейс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2071727" y="4601538"/>
            <a:ext cx="38106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Schoolbook" pitchFamily="18" charset="0"/>
              </a:rPr>
              <a:t>ролевое проектирование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2071727" y="5452438"/>
            <a:ext cx="1635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Century Schoolbook" pitchFamily="18" charset="0"/>
              </a:rPr>
              <a:t>фото-кейс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88468" y="456152"/>
            <a:ext cx="8107264" cy="1026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Кейс технологии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75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9608" y="-14312"/>
            <a:ext cx="8856984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Практическая часть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608088"/>
            <a:ext cx="6408712" cy="92439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Вид грамотности ______________________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Тема ___________________________________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Цель </a:t>
            </a:r>
            <a:r>
              <a:rPr lang="ru-RU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____________________________________</a:t>
            </a: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092" y="1520205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Технологическая карта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12783"/>
              </p:ext>
            </p:extLst>
          </p:nvPr>
        </p:nvGraphicFramePr>
        <p:xfrm>
          <a:off x="321060" y="2010098"/>
          <a:ext cx="8105339" cy="60490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494">
                  <a:extLst>
                    <a:ext uri="{9D8B030D-6E8A-4147-A177-3AD203B41FA5}">
                      <a16:colId xmlns="" xmlns:a16="http://schemas.microsoft.com/office/drawing/2014/main" val="3198532158"/>
                    </a:ext>
                  </a:extLst>
                </a:gridCol>
                <a:gridCol w="6558845">
                  <a:extLst>
                    <a:ext uri="{9D8B030D-6E8A-4147-A177-3AD203B41FA5}">
                      <a16:colId xmlns="" xmlns:a16="http://schemas.microsoft.com/office/drawing/2014/main" val="2712492398"/>
                    </a:ext>
                  </a:extLst>
                </a:gridCol>
              </a:tblGrid>
              <a:tr h="13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81075" algn="l"/>
                        </a:tabLs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Название этапа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Содержание этапа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950326658"/>
                  </a:ext>
                </a:extLst>
              </a:tr>
              <a:tr h="1399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Первый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Постановка проблемы, анализ ситуации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Педагог фиксирует внимание детей на осмысление проблемной ситуации: 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 Дети предлагают свои варианты ответов: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Педагог предлагает детям продолжить обсуждение проблемы.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090452527"/>
                  </a:ext>
                </a:extLst>
              </a:tr>
              <a:tr h="776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Второй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«Мозговой штурм»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Педагог вовлекает детей в обсуждение с целью поиска альтернативных вариантов решения ситуации.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Дети предлагают свои решения проблемы. Педагог помогает детям проанализировать предложенные варианты и выбрать, на их взгляд, правильные.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3378452706"/>
                  </a:ext>
                </a:extLst>
              </a:tr>
              <a:tr h="1399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Третий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Презентация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Педагог организуют презентацию решения кейса.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Дети обсуждают и определяют формы и способы презентации, подбирают необходимые средства.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Ребята, если вы закончили обсуждение, представьте нам ваше решение.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Варианты решения кейса детьми: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583462377"/>
                  </a:ext>
                </a:extLst>
              </a:tr>
              <a:tr h="968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Четвертый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Рефлексия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Педагог побуждает детей к поиску ситуаций, в которых можно применить полученные знания и навыки.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ВЫВОД/ПРАВИЛО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0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88891123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9608" y="-14312"/>
            <a:ext cx="8856984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Практическая часть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592" y="474935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Технологическая карта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67382"/>
              </p:ext>
            </p:extLst>
          </p:nvPr>
        </p:nvGraphicFramePr>
        <p:xfrm>
          <a:off x="251520" y="936600"/>
          <a:ext cx="8568952" cy="58705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4951">
                  <a:extLst>
                    <a:ext uri="{9D8B030D-6E8A-4147-A177-3AD203B41FA5}">
                      <a16:colId xmlns="" xmlns:a16="http://schemas.microsoft.com/office/drawing/2014/main" val="3198532158"/>
                    </a:ext>
                  </a:extLst>
                </a:gridCol>
                <a:gridCol w="6934001">
                  <a:extLst>
                    <a:ext uri="{9D8B030D-6E8A-4147-A177-3AD203B41FA5}">
                      <a16:colId xmlns="" xmlns:a16="http://schemas.microsoft.com/office/drawing/2014/main" val="2712492398"/>
                    </a:ext>
                  </a:extLst>
                </a:gridCol>
              </a:tblGrid>
              <a:tr h="15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81075" algn="l"/>
                        </a:tabLs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Название этапа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Содержание этапа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950326658"/>
                  </a:ext>
                </a:extLst>
              </a:tr>
              <a:tr h="181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Первый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Постановка проблемы, анализ ситуации</a:t>
                      </a:r>
                      <a:endParaRPr lang="ru-RU" sz="10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Педагог фиксирует внимание детей на осмысление проблемной ситуации: 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 Дети предлагают свои варианты ответов: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Педагог предлагает детям продолжить обсуждение проблемы.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</a:t>
                      </a:r>
                      <a:endParaRPr lang="ru-RU" sz="10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090452527"/>
                  </a:ext>
                </a:extLst>
              </a:tr>
              <a:tr h="778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Второй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«Мозговой штурм»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Педагог вовлекает детей в обсуждение с целью поиска альтернативных вариантов решения ситуации.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Дети предлагают свои решения проблемы. Педагог помогает детям проанализировать предложенные варианты и выбрать, на их взгляд, правильные.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3378452706"/>
                  </a:ext>
                </a:extLst>
              </a:tr>
              <a:tr h="181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Третий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Презентация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Педагог организуют презентацию решения кейса.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Дети обсуждают и определяют формы и способы презентации, подбирают необходимые средства.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Ребята, если вы закончили обсуждение, представьте нам ваше решение.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Варианты решения кейса детьми: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0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583462377"/>
                  </a:ext>
                </a:extLst>
              </a:tr>
              <a:tr h="123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Четвертый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entury Schoolbook" panose="02040604050505020304" pitchFamily="18" charset="0"/>
                        </a:rPr>
                        <a:t>Рефлексия</a:t>
                      </a:r>
                      <a:endParaRPr lang="ru-RU" sz="1000" b="1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Педагог побуждает детей к поиску ситуаций, в которых можно применить полученные знания и навыки.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ВЫВОД/ПРАВИЛО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entury Schoolbook" panose="02040604050505020304" pitchFamily="18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000" b="1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30" marR="43830" marT="0" marB="0"/>
                </a:tc>
                <a:extLst>
                  <a:ext uri="{0D108BD9-81ED-4DB2-BD59-A6C34878D82A}">
                    <a16:rowId xmlns="" xmlns:a16="http://schemas.microsoft.com/office/drawing/2014/main" val="188891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t="8821" b="5249"/>
          <a:stretch/>
        </p:blipFill>
        <p:spPr>
          <a:xfrm>
            <a:off x="241300" y="404664"/>
            <a:ext cx="8902700" cy="5893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1560" y="143329"/>
            <a:ext cx="7776864" cy="122413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Здровьесберегающая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функциональная 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7544" y="4365104"/>
            <a:ext cx="7578352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Кейс-стадии «Зачем носить панаму?»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 формирование у детей правил нахождения на солнце</a:t>
            </a:r>
          </a:p>
        </p:txBody>
      </p:sp>
      <p:pic>
        <p:nvPicPr>
          <p:cNvPr id="15" name="Содержимое 1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8821"/>
          <a:stretch>
            <a:fillRect/>
          </a:stretch>
        </p:blipFill>
        <p:spPr>
          <a:xfrm>
            <a:off x="323528" y="1506402"/>
            <a:ext cx="4824536" cy="25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>
          <a:xfrm>
            <a:off x="1475657" y="593725"/>
            <a:ext cx="7416824" cy="4392613"/>
          </a:xfrm>
        </p:spPr>
        <p:txBody>
          <a:bodyPr>
            <a:normAutofit/>
          </a:bodyPr>
          <a:lstStyle/>
          <a:p>
            <a:pPr marL="1588" indent="11113" eaLnBrk="1" hangingPunct="1">
              <a:spcBef>
                <a:spcPct val="0"/>
              </a:spcBef>
              <a:buFont typeface="Georgia" pitchFamily="18" charset="0"/>
              <a:buNone/>
            </a:pPr>
            <a:endParaRPr lang="ru-RU" b="1" dirty="0" smtClean="0">
              <a:solidFill>
                <a:srgbClr val="000066"/>
              </a:solidFill>
              <a:latin typeface="Arial" charset="0"/>
            </a:endParaRPr>
          </a:p>
          <a:p>
            <a:pPr marL="1588" indent="11113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charset="0"/>
              </a:rPr>
              <a:t>Функциональная грамотность дошкольника</a:t>
            </a:r>
            <a:r>
              <a:rPr lang="ru-RU" sz="2800" b="1" dirty="0" smtClean="0">
                <a:latin typeface="Arial" charset="0"/>
              </a:rPr>
              <a:t> </a:t>
            </a:r>
            <a:r>
              <a:rPr lang="ru-RU" sz="2800" dirty="0" smtClean="0">
                <a:latin typeface="Arial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способность ребенка использовать приобретенные знания, умения, навыки из конкретной области в реальных жизненных или смоделированных жизненных ситуациях</a:t>
            </a:r>
          </a:p>
          <a:p>
            <a:pPr marL="1588" indent="11113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z="2400" i="1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1588" indent="11113" algn="r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Рабочее определение</a:t>
            </a:r>
          </a:p>
          <a:p>
            <a:pPr marL="1588" indent="11113" algn="r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z="2400" i="1" dirty="0" smtClean="0">
              <a:latin typeface="Arial" charset="0"/>
            </a:endParaRPr>
          </a:p>
          <a:p>
            <a:pPr marL="1588" indent="11113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z="2400" b="1" dirty="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6387" name="Picture 9" descr="галочка_символ 2"/>
          <p:cNvPicPr>
            <a:picLocks noChangeAspect="1" noChangeArrowheads="1"/>
          </p:cNvPicPr>
          <p:nvPr/>
        </p:nvPicPr>
        <p:blipFill>
          <a:blip r:embed="rId2"/>
          <a:srcRect l="13077" r="17180"/>
          <a:stretch>
            <a:fillRect/>
          </a:stretch>
        </p:blipFill>
        <p:spPr bwMode="auto">
          <a:xfrm>
            <a:off x="332990" y="2070286"/>
            <a:ext cx="863204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021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ture background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7177"/>
            <a:ext cx="4618327" cy="252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73016"/>
            <a:ext cx="461832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98712"/>
            <a:ext cx="2599949" cy="22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1560" y="143329"/>
            <a:ext cx="7776864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Гражданская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функциональная 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1115616" y="3645024"/>
            <a:ext cx="7578352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Кейс-стадии 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«Какой город красивее?»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формирование и умение сравнивать, выделять различия и общие черты городов, воспитание чувства гордости за свою страну, малую Родину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Содержимое 5" descr="Picture background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2" y="1367465"/>
            <a:ext cx="4073719" cy="204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79" y="1367465"/>
            <a:ext cx="4205006" cy="2063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4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icture background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064896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1560" y="143329"/>
            <a:ext cx="7776864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Естественно научная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функциональная 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611560" y="4149080"/>
            <a:ext cx="7578352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Фото-кейс «Бездомная кошка?»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формирование умения, как правильно вести, если встретил бездомную кошку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Содержимое 6" descr="Picture background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0201"/>
            <a:ext cx="4392488" cy="2654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9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Елена Анатольевна\Documents\2024-2025 учебный год\Инновационная деятельность 24-2025\Функциональная грамотность\24-25 уч.год\семинар 30.10\изображение_viber_2024-10-29_15-47-39-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312368" cy="62131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95736" y="110697"/>
            <a:ext cx="7776864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атематическая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функциональная 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275856" y="1484784"/>
            <a:ext cx="5472608" cy="4093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Фото-кейс «Пирог Удовольствие?»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формирование умения точного измерения, соотношения целого и части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2" descr="D:\Users\Елена Анатольевна\Documents\2024-2025 учебный год\Инновационная деятельность 24-2025\Функциональная грамотность\24-25 уч.год\семинар 30.10\изображение_viber_2024-10-29_15-47-39-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232248" cy="418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120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/>
                <a:latin typeface="Century Schoolbook" pitchFamily="18" charset="0"/>
              </a:rPr>
              <a:t>Функциональное ядро </a:t>
            </a:r>
            <a:br>
              <a:rPr lang="ru-RU" sz="2800" b="1" dirty="0" smtClean="0">
                <a:effectLst/>
                <a:latin typeface="Century Schoolbook" pitchFamily="18" charset="0"/>
              </a:rPr>
            </a:br>
            <a:r>
              <a:rPr lang="ru-RU" sz="2800" b="1" dirty="0" smtClean="0">
                <a:effectLst/>
                <a:latin typeface="Century Schoolbook" pitchFamily="18" charset="0"/>
              </a:rPr>
              <a:t>грамотности</a:t>
            </a:r>
            <a:endParaRPr lang="ru-RU" sz="2800" b="1" dirty="0">
              <a:effectLst/>
              <a:latin typeface="Century Schoolbook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0824" y="1000108"/>
          <a:ext cx="8464579" cy="523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5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06" y="0"/>
            <a:ext cx="8856984" cy="769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Тематическое планирование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</a:b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естественно-научная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 направленность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857232"/>
          <a:ext cx="8572560" cy="6309360"/>
        </p:xfrm>
        <a:graphic>
          <a:graphicData uri="http://schemas.openxmlformats.org/drawingml/2006/table">
            <a:tbl>
              <a:tblPr/>
              <a:tblGrid>
                <a:gridCol w="941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7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1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2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Месяц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Тема недели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Праздники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1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Сентябрь 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Здравствуй, детский сад!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Неделя безопасности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10 сентября	 День озера Байкал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Стади кейс </a:t>
                      </a:r>
                      <a:r>
                        <a:rPr lang="ru-RU" sz="1200" b="1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«Обиженная пчела»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Щедрая осень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Корзина ягод и грибов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28 сентября	Всемирный день моря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 – иллюстрация </a:t>
                      </a:r>
                      <a:r>
                        <a:rPr lang="ru-RU" sz="1200" b="1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«Лесное счастье»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81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Фруктовый сад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октября –Всемирный День защиты животных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Золотая осень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0" algn="ctr"/>
                        </a:tabLs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	Домашние животные и птицы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Фото-кейс </a:t>
                      </a:r>
                      <a:r>
                        <a:rPr lang="ru-RU" sz="1200" b="1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«Бездомная кошка»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Дикие животные и их детёныши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23 октября	Международный день снежного барса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Стади кейс </a:t>
                      </a:r>
                      <a:r>
                        <a:rPr lang="ru-RU" sz="1200" b="1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«Ёжик»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81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Россия – мой дом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Я – человек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12 ноября Синичкин день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Стади кейс </a:t>
                      </a:r>
                      <a:r>
                        <a:rPr lang="ru-RU" sz="1200" b="1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«Порвал книгу»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Моя семья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9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Комнатные цветы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30 ноября Всемирный день домашних животных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Фото – кейс </a:t>
                      </a:r>
                      <a:r>
                        <a:rPr lang="ru-RU" sz="1200" b="1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«Субстрат для орхидеи»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781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9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Зимовье зверей. Зимующие птицы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декабря День угощения птиц и белок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Фото – кейс </a:t>
                      </a:r>
                      <a:r>
                        <a:rPr lang="ru-RU" sz="1200" b="1" i="1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«Нахохлившиеся воробьи»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Зимние забавы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11 декабря Международный день гор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13 декабря	 День медведя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Мастерская Деда Мороза 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9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неделя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Здравствуй, Новый год!</a:t>
                      </a: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Стади</a:t>
                      </a: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 кейс </a:t>
                      </a:r>
                      <a:r>
                        <a:rPr lang="ru-RU" sz="1200" b="1" i="1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«Почему </a:t>
                      </a:r>
                      <a:r>
                        <a:rPr lang="ru-RU" sz="1200" b="1" i="1" dirty="0" err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сдулись</a:t>
                      </a:r>
                      <a:r>
                        <a:rPr lang="ru-RU" sz="1200" b="1" i="1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 шары?»</a:t>
                      </a:r>
                      <a:endParaRPr lang="ru-RU" sz="12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12753" marR="12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7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06" y="0"/>
            <a:ext cx="8856984" cy="769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Тематическое планирование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гражданская направленность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928669"/>
          <a:ext cx="8429684" cy="6309360"/>
        </p:xfrm>
        <a:graphic>
          <a:graphicData uri="http://schemas.openxmlformats.org/drawingml/2006/table">
            <a:tbl>
              <a:tblPr/>
              <a:tblGrid>
                <a:gridCol w="698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3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2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18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30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Месяц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Тема недели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Направления и темы воспитательной работы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Государственные праздники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3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Диагностика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 «1 сентября - День знаний. Скоро в школу»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Физическое и оздоровительное  воспитание. 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Неделя безопасности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 сентября - День солидарности в борьбе с терроризмом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 – стади «Рюкзак под скамейкой».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«Детский сад»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Социальное воспитание.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Мой детский сад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 – стади «Умение договариваться»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«Игрушки»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Эстетическое воспитание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Культура и традиции. Русская матрешка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«Красавица  Осень»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Социальное воспитание.</a:t>
                      </a: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Моя семья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27 сентября - День дошкольного работника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 октября - День пожилого человека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 – стади «Правила совместного проживания»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33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 pitchFamily="18" charset="0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1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«Дары осени. Овощи»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Духовно – нравственное воспитание.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Милосердие, забота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октября - День защиты животных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2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«Дары осени. Фрукты»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Физическое и оздоровительное воспитание.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Неделя  здоровья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 - стади «Не такой как все»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3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«Лес, грибы, ягоды»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Социальное воспитание. </a:t>
                      </a: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Моя семья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 День отца в России (третье воскресенье октября)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3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4 неделя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«Перелетные птицы»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Century Schoolbook" pitchFamily="18" charset="0"/>
                          <a:ea typeface="Calibri"/>
                          <a:cs typeface="Times New Roman"/>
                        </a:rPr>
                        <a:t>Трудовое воспитание</a:t>
                      </a: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 pitchFamily="18" charset="0"/>
                          <a:ea typeface="Calibri"/>
                          <a:cs typeface="Times New Roman"/>
                        </a:rPr>
                        <a:t>Труд людей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Кейс – </a:t>
                      </a:r>
                      <a:r>
                        <a:rPr lang="ru-RU" sz="1200" dirty="0" err="1">
                          <a:latin typeface="Century Schoolbook" pitchFamily="18" charset="0"/>
                          <a:ea typeface="Calibri"/>
                          <a:cs typeface="Times New Roman"/>
                        </a:rPr>
                        <a:t>стади</a:t>
                      </a:r>
                      <a:r>
                        <a:rPr lang="ru-RU" sz="1200" dirty="0">
                          <a:latin typeface="Century Schoolbook" pitchFamily="18" charset="0"/>
                          <a:ea typeface="Calibri"/>
                          <a:cs typeface="Times New Roman"/>
                        </a:rPr>
                        <a:t> «Уважительное отношение к тем, кто трудится»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7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06" y="0"/>
            <a:ext cx="8856984" cy="769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Тематическое планирование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здоровьесберегающая направленность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000108"/>
          <a:ext cx="8643998" cy="5411436"/>
        </p:xfrm>
        <a:graphic>
          <a:graphicData uri="http://schemas.openxmlformats.org/drawingml/2006/table">
            <a:tbl>
              <a:tblPr/>
              <a:tblGrid>
                <a:gridCol w="571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8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7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6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Месяц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Тема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тема по ЗОЖ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кейсов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36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Мой детский сад. Мы снова вместе!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Правила поведения в детском саду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Фото - Кейс «Правила поведения в раздевалке 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Воспоминания о лете.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Лето прошло, здоровье прищло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– стадии «Как улучшить настроение»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Мой дом, мой город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Любимое место в городе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– стадии «Если ты потерялся»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Осень. Осенние дары природы.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"Овощи, фрукты - полезные продукты"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Кейс-стади «Витамины с грядки, здоровье в порядке»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Осень. Труд людей осенью.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Осень - не для болезни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Кейс-стади «Встречают по одежке»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30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Мир предметов и техники. Транспорт 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Путешествие в город здоровья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Кейс-стади «Опасные предметы вокруг нас»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Листопад, листопад, листья желтые летят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Фотоконкурс красоты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– стадии «Что делать, когда твой друг грустит»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Неделя безопасности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 дома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– стадии «Личные гигиенические принадлежности»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 взрослых. Профессии, помогаем взрослым.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Здоровье и труд рядом идут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стадии «Больные зубки для нас не шутки»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95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Ноябрь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Декаративно-прикладное искусство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Рукоделие - залог здоровья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- стади "Вышиваем - здоровье поправляем"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3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Поздняя осень.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боимся мы дождей и осенних хмурых дней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–стади «Микробы и вирусы»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3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Наши добрые дела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Мастерская добрых дел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– стади «Как побороть свой страх»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8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Мир спорта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Спорт- это наше здоровье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Кейс-стади «Будем стройные и красивые»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34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Декабрь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Зимушка -зима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Зимние забавы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Фото – Кейс  «Зачем на прогулке играть в подвижные игры и кататься с горки»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Народная культура и традиции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Витаминный фиточай - ты здоровье выручай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– стади «Чай - источник витаминов»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4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Неледя творчества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Пирамида полезной еды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Фото-кейс «Не всегда вкусное полезно»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Новый год у ворот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Веселый праздник Новый год. Здоровому - все здорово.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Кейс-стади «В питании нужно знать меру»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30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Январь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Неделя игры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Мы играем - здоровье укрепляем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- стади "Зачем в игре правила"</a:t>
                      </a:r>
                    </a:p>
                  </a:txBody>
                  <a:tcPr marL="2236" marR="2236" marT="2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Зимние забавы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 на лыжи встану и здоровым стану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Кейс - стади "Как одеться на лыжную прогулку"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3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Мир предмето вокруг нас</a:t>
                      </a:r>
                    </a:p>
                  </a:txBody>
                  <a:tcPr marL="2236" marR="2236" marT="2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История возникновения одежды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Фото кейс «Одежда в порядке»</a:t>
                      </a:r>
                    </a:p>
                  </a:txBody>
                  <a:tcPr marL="2236" marR="2236" marT="2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7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120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/>
                <a:latin typeface="Century Schoolbook" pitchFamily="18" charset="0"/>
              </a:rPr>
              <a:t>Функциональное ядро </a:t>
            </a:r>
            <a:br>
              <a:rPr lang="ru-RU" sz="2800" b="1" dirty="0" smtClean="0">
                <a:effectLst/>
                <a:latin typeface="Century Schoolbook" pitchFamily="18" charset="0"/>
              </a:rPr>
            </a:br>
            <a:r>
              <a:rPr lang="ru-RU" sz="2800" b="1" dirty="0" smtClean="0">
                <a:effectLst/>
                <a:latin typeface="Century Schoolbook" pitchFamily="18" charset="0"/>
              </a:rPr>
              <a:t>грамотности</a:t>
            </a:r>
            <a:endParaRPr lang="ru-RU" sz="2800" b="1" dirty="0">
              <a:effectLst/>
              <a:latin typeface="Century Schoolbook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0824" y="1000108"/>
          <a:ext cx="8464579" cy="523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5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Итоговый продукт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</a:rPr>
              <a:t>методическое рекомендации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535322" cy="4680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Задачи образовательной деятельности, способствующие формированию функциональной грамотности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Тематическое планирование применения кейсов при  формировании основ функциональной грамотности.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Материалы педагогических советов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Конспекты образовательных ситуаций применения кейсов при формировании функциональной грамотности.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Тренажер по формированию у детей функциональной грамотности (гражданской, здоровьесберегающей,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етественно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научной и математической направленности).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endParaRPr lang="ru-RU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4864" y="139106"/>
            <a:ext cx="6228184" cy="100811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Департамент образования мэрии г. Ярославля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85»</a:t>
            </a:r>
            <a:r>
              <a:rPr lang="ru-RU" sz="18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</a:br>
            <a:endParaRPr lang="ru-RU" sz="1800" b="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13912" y="2276872"/>
            <a:ext cx="79300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Методический подход к формированию у детей старшего дошкольного возраста основ функциональной грамотности. Определение структуры и содержания, показатели и составляющие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28732" y="4918694"/>
            <a:ext cx="40324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</a:t>
            </a:r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29»</a:t>
            </a:r>
          </a:p>
          <a:p>
            <a:pPr algn="l"/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85»</a:t>
            </a:r>
          </a:p>
          <a:p>
            <a:pPr algn="l"/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139»</a:t>
            </a:r>
          </a:p>
          <a:p>
            <a:pPr algn="l"/>
            <a:r>
              <a:rPr lang="ru-RU" sz="16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МДОУ «Детский сад № 142»</a:t>
            </a:r>
          </a:p>
          <a:p>
            <a:endParaRPr lang="ru-RU" sz="1800" b="0" dirty="0" smtClean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94088" y="5700836"/>
            <a:ext cx="55572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1800" b="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5896346"/>
            <a:ext cx="55572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30.10.2024</a:t>
            </a:r>
            <a:endParaRPr lang="ru-RU" sz="1800" b="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6984" cy="108012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/>
                <a:latin typeface="Century Schoolbook" pitchFamily="18" charset="0"/>
                <a:cs typeface="Calibri" pitchFamily="34" charset="0"/>
              </a:rPr>
              <a:t>МРЦ «Трансляция педагогических практик по формированию основ функциональной грамотности </a:t>
            </a:r>
            <a:r>
              <a:rPr lang="ru-RU" sz="1800" b="1" dirty="0" smtClean="0">
                <a:effectLst/>
                <a:latin typeface="Century Schoolbook" pitchFamily="18" charset="0"/>
                <a:cs typeface="Calibri" pitchFamily="34" charset="0"/>
              </a:rPr>
              <a:t>(математическая, естественнонаучная, гражданская,  здоровьсберегающая) </a:t>
            </a:r>
            <a:r>
              <a:rPr lang="ru-RU" sz="2000" b="1" dirty="0" smtClean="0">
                <a:effectLst/>
                <a:latin typeface="Century Schoolbook" pitchFamily="18" charset="0"/>
                <a:cs typeface="Calibri" pitchFamily="34" charset="0"/>
              </a:rPr>
              <a:t>у воспитанников дошкольного возраста средствами  </a:t>
            </a:r>
            <a:r>
              <a:rPr lang="ru-RU" sz="2000" b="1" dirty="0" err="1" smtClean="0">
                <a:effectLst/>
                <a:latin typeface="Century Schoolbook" pitchFamily="18" charset="0"/>
                <a:cs typeface="Calibri" pitchFamily="34" charset="0"/>
              </a:rPr>
              <a:t>кейс-технологии</a:t>
            </a:r>
            <a:r>
              <a:rPr lang="ru-RU" sz="2000" b="1" dirty="0" smtClean="0">
                <a:effectLst/>
                <a:latin typeface="Century Schoolbook" pitchFamily="18" charset="0"/>
                <a:cs typeface="Calibri" pitchFamily="34" charset="0"/>
              </a:rPr>
              <a:t> в рамках сетевого взаимодействия»</a:t>
            </a:r>
            <a:endParaRPr lang="ru-RU" sz="2000" b="1" dirty="0">
              <a:effectLst/>
              <a:latin typeface="Century Schoolbook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1071602" y="2143116"/>
          <a:ext cx="10501386" cy="460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6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856984" cy="9121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Функциональная  грамотность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83082" y="3626546"/>
            <a:ext cx="4357718" cy="1658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Здоровьесберегающая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это определенный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уровень образованности воспитанников, показывающий степень овладения ими ключевыми (базовыми) компетенциями здорового образа жизни, позволяющий успешно адаптироваться в условиях изменяющегося внешнего мира и эффективно реализовать себя в различных видах деятельности, заботясь о поддержании собственного психического и физического здоровья</a:t>
            </a:r>
            <a:r>
              <a:rPr lang="ru-RU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5720" y="3643314"/>
            <a:ext cx="4296332" cy="2738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Гражданская</a:t>
            </a:r>
          </a:p>
          <a:p>
            <a:pPr>
              <a:spcBef>
                <a:spcPct val="20000"/>
              </a:spcBef>
            </a:pPr>
            <a:r>
              <a:rPr lang="ru-RU" sz="1900" dirty="0" smtClean="0">
                <a:latin typeface="Century Schoolbook" pitchFamily="18" charset="0"/>
              </a:rPr>
              <a:t>это способность понимать  гражданские права и обязанности  и  проявлять нравственные качества личности (ответственность, справедливость, толерантность), отражающие социально обусловленное отношение человека к своей стране, обществу, самому себе, в реальных и смоделированных жизненных ситуациях, носящих гражданский характер.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7210" y="972452"/>
            <a:ext cx="4214842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Математическая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latin typeface="Century Schoolbook" pitchFamily="18" charset="0"/>
              </a:rPr>
              <a:t>это способность человека определять и понимать роль математики в мире, в котором он живёт, высказывать обоснованные математические суждения и использовать математику так, чтобы удовлетворять в настоящем и будущем потребности, присущие созидательному, заинтересованному и мыслящему гражданину.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86282" y="972452"/>
            <a:ext cx="4000528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Естественно-научная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это способность человека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 использовать естественно-научные знания, выяснять проблемы и делать выводы, </a:t>
            </a:r>
            <a:r>
              <a:rPr lang="ru-RU" sz="1600" dirty="0" smtClean="0">
                <a:latin typeface="Century Schoolbook" panose="02040604050505020304" pitchFamily="18" charset="0"/>
              </a:rPr>
              <a:t>н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еобходимые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 для понимания окружающего и тех изменений, которые вносит в него деятельность человека и для принятия соответствующих решений.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285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Calibri" pitchFamily="34" charset="0"/>
              </a:rPr>
              <a:t>Математическая грамотность 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48" y="1124744"/>
            <a:ext cx="8183880" cy="208994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r>
              <a:rPr lang="ru-RU" sz="1900" dirty="0">
                <a:solidFill>
                  <a:prstClr val="black"/>
                </a:solidFill>
                <a:latin typeface="Century Schoolbook" pitchFamily="18" charset="0"/>
                <a:cs typeface="Calibri" pitchFamily="34" charset="0"/>
              </a:rPr>
              <a:t>способность человека определять  и понимать роль математики в  мире, в котором он живет, высказывать хорошо обоснованные математические суждения  и  использовать математику так,  чтобы удовлетворять  в  настоящем и   будущем </a:t>
            </a:r>
            <a:r>
              <a:rPr lang="ru-RU" sz="1900" dirty="0" smtClean="0">
                <a:solidFill>
                  <a:prstClr val="black"/>
                </a:solidFill>
                <a:latin typeface="Century Schoolbook" pitchFamily="18" charset="0"/>
                <a:cs typeface="Calibri" pitchFamily="34" charset="0"/>
              </a:rPr>
              <a:t>потребности</a:t>
            </a:r>
            <a:r>
              <a:rPr lang="ru-RU" sz="1900" dirty="0">
                <a:solidFill>
                  <a:prstClr val="black"/>
                </a:solidFill>
                <a:latin typeface="Century Schoolbook" pitchFamily="18" charset="0"/>
                <a:cs typeface="Calibri" pitchFamily="34" charset="0"/>
              </a:rPr>
              <a:t>, присущие созидательному, заинтересованному и мыслящему гражданину.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F819B2-304F-4E42-A949-1A86477EA50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7"/>
          <a:stretch/>
        </p:blipFill>
        <p:spPr bwMode="auto">
          <a:xfrm>
            <a:off x="4786314" y="3286124"/>
            <a:ext cx="2880320" cy="2874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A5BA94-E4C2-4D94-853E-86513F7D59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4" b="14086"/>
          <a:stretch/>
        </p:blipFill>
        <p:spPr bwMode="auto">
          <a:xfrm>
            <a:off x="642910" y="3214686"/>
            <a:ext cx="3528392" cy="2614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101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88" y="404664"/>
            <a:ext cx="829126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Естественно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Schoolbook" pitchFamily="18" charset="0"/>
                <a:cs typeface="Times New Roman" pitchFamily="18" charset="0"/>
              </a:rPr>
              <a:t> – научная грамотность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643050"/>
            <a:ext cx="8419484" cy="166017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это способность использовать естественно-научные знания, выявлять проблемы, делать обоснованные выводы, необходимые для понимания окружающего мира и тех изменений, которые вносит в него деятельность человека, и для принятия соответствующих решений</a:t>
            </a: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5138" y="4005064"/>
            <a:ext cx="2447925" cy="223224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Способность объяснять естественно-научных явлений на основе научных знаний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8461" y="3974192"/>
            <a:ext cx="2523699" cy="226312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4B4B4B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Способность применять методы естественно-научного исследования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8164" y="3974192"/>
            <a:ext cx="2402840" cy="226312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4B4B4B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Способность интерпретировать данные и использовать их для выводов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98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15825b7a4b7ff8e1a522c8545534f45c197b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</TotalTime>
  <Words>3894</Words>
  <Application>Microsoft Office PowerPoint</Application>
  <PresentationFormat>Экран (4:3)</PresentationFormat>
  <Paragraphs>609</Paragraphs>
  <Slides>51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Century Schoolbook</vt:lpstr>
      <vt:lpstr>Georgia</vt:lpstr>
      <vt:lpstr>Times New Roman</vt:lpstr>
      <vt:lpstr>Wingdings</vt:lpstr>
      <vt:lpstr>Тема Office</vt:lpstr>
      <vt:lpstr>Муниципальная ярмарка  социально-педагогических  инноваций 2024  город Ростов  Ярославская область</vt:lpstr>
      <vt:lpstr>Презентация PowerPoint</vt:lpstr>
      <vt:lpstr>Функциональная грамотность</vt:lpstr>
      <vt:lpstr>Презентация PowerPoint</vt:lpstr>
      <vt:lpstr>Функциональное ядро  грамотности</vt:lpstr>
      <vt:lpstr>МРЦ «Трансляция педагогических практик по формированию основ функциональной грамотности (математическая, естественнонаучная, гражданская,  здоровьсберегающая) у воспитанников дошкольного возраста средствами  кейс-технологии в рамках сетевого взаимодействия»</vt:lpstr>
      <vt:lpstr>Функциональная  грамотность</vt:lpstr>
      <vt:lpstr>Математическая грамотность </vt:lpstr>
      <vt:lpstr>Естественно – научная грамотность</vt:lpstr>
      <vt:lpstr>Здоровьесберегающая грамотность</vt:lpstr>
      <vt:lpstr>Гражданская грамотность</vt:lpstr>
      <vt:lpstr>ФОП ДО  П.18. Социально-коммуникативное развитие. Задачи 5-6 лет    </vt:lpstr>
      <vt:lpstr>ФОП ДО  П.18. Социально-коммуникативное развитие. Задачи 6-7 лет  </vt:lpstr>
      <vt:lpstr>ФОП ДО  П.22. Физическое развитие. Задачи  </vt:lpstr>
      <vt:lpstr>ФОП ДО  П.19. Познавательное развитие. Задачи  </vt:lpstr>
      <vt:lpstr>ФОП ДО  П.19. Познавательное развитие. Задачи  </vt:lpstr>
      <vt:lpstr>ФОП ДО  П.19. Познавательное развитие. Задачи  </vt:lpstr>
      <vt:lpstr>ФОП ДО  П.19. Познавательное развитие. Задачи  </vt:lpstr>
      <vt:lpstr>Что нужно для формирования функциональной грамотности?</vt:lpstr>
      <vt:lpstr>Пути реализации деятельности в области функциональной грамотности</vt:lpstr>
      <vt:lpstr>Кейс технологии</vt:lpstr>
      <vt:lpstr>Концептуальные основы  кейс-технологии</vt:lpstr>
      <vt:lpstr>Презентация PowerPoint</vt:lpstr>
      <vt:lpstr>Этапы разработки кейса</vt:lpstr>
      <vt:lpstr>Технологическая карта</vt:lpstr>
      <vt:lpstr>Метод ситуационного анализа, кейс-метод, метод кейс-стади</vt:lpstr>
      <vt:lpstr>     Цель кейса</vt:lpstr>
      <vt:lpstr>Презентация PowerPoint</vt:lpstr>
      <vt:lpstr>Кейс иллюстрация</vt:lpstr>
      <vt:lpstr>Результат использования  технологии кейса-иллюстрация</vt:lpstr>
      <vt:lpstr>Фото-кейс</vt:lpstr>
      <vt:lpstr>Кейс технология  «Ролевое проектирование»</vt:lpstr>
      <vt:lpstr>Результат использования  технологии «ролевого проектирования»</vt:lpstr>
      <vt:lpstr>Индикаторы функциональной грамотности</vt:lpstr>
      <vt:lpstr>Презентация PowerPoint</vt:lpstr>
      <vt:lpstr>Практическая часть</vt:lpstr>
      <vt:lpstr>Практическая часть</vt:lpstr>
      <vt:lpstr>Презентация PowerPoint</vt:lpstr>
      <vt:lpstr>Здровьесберегающая  функциональная грамотность</vt:lpstr>
      <vt:lpstr>Презентация PowerPoint</vt:lpstr>
      <vt:lpstr>Гражданская  функциональная грамотность</vt:lpstr>
      <vt:lpstr>Презентация PowerPoint</vt:lpstr>
      <vt:lpstr>Естественно научная  функциональная грамотность</vt:lpstr>
      <vt:lpstr>Презентация PowerPoint</vt:lpstr>
      <vt:lpstr>Математическая функциональная грамотность</vt:lpstr>
      <vt:lpstr>Функциональное ядро  грамотности</vt:lpstr>
      <vt:lpstr>Тематическое планирование естественно-научная направленность</vt:lpstr>
      <vt:lpstr>Тематическое планирование гражданская направленность</vt:lpstr>
      <vt:lpstr>Тематическое планирование  здоровьесберегающая направленность</vt:lpstr>
      <vt:lpstr>Итоговый продукт методическое рекомендации</vt:lpstr>
      <vt:lpstr>Департамент образования мэрии г. Ярославля МДОУ «Детский сад № 85»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стиле Мемфис</dc:title>
  <dc:creator>obstinate</dc:creator>
  <dc:description>Шаблон презентации с сайта https://presentation-creation.ru/</dc:description>
  <cp:lastModifiedBy>RePack by Diakov</cp:lastModifiedBy>
  <cp:revision>1527</cp:revision>
  <dcterms:created xsi:type="dcterms:W3CDTF">2018-02-25T09:09:03Z</dcterms:created>
  <dcterms:modified xsi:type="dcterms:W3CDTF">2024-11-18T06:12:58Z</dcterms:modified>
</cp:coreProperties>
</file>